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i7+/y2W+YPH0XGClKzbf+81Olo7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9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customschemas.google.com/relationships/presentationmetadata" Target="metadata"/><Relationship Id="rId13"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5" Type="http://schemas.openxmlformats.org/officeDocument/2006/relationships/notesMaster" Target="notesMasters/notesMaster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gnė Gaižauskaitė" userId="8fc208b9-e547-4e09-83c5-74914c44733f" providerId="ADAL" clId="{57B145CB-A607-4F5D-A8EC-F05EA6AAEBE2}"/>
    <pc:docChg chg="modSld">
      <pc:chgData name="Agnė Gaižauskaitė" userId="8fc208b9-e547-4e09-83c5-74914c44733f" providerId="ADAL" clId="{57B145CB-A607-4F5D-A8EC-F05EA6AAEBE2}" dt="2022-12-20T06:56:07.197" v="64" actId="1036"/>
      <pc:docMkLst>
        <pc:docMk/>
      </pc:docMkLst>
      <pc:sldChg chg="modSp mod">
        <pc:chgData name="Agnė Gaižauskaitė" userId="8fc208b9-e547-4e09-83c5-74914c44733f" providerId="ADAL" clId="{57B145CB-A607-4F5D-A8EC-F05EA6AAEBE2}" dt="2022-12-20T06:56:07.197" v="64" actId="1036"/>
        <pc:sldMkLst>
          <pc:docMk/>
          <pc:sldMk cId="0" sldId="258"/>
        </pc:sldMkLst>
        <pc:spChg chg="mod">
          <ac:chgData name="Agnė Gaižauskaitė" userId="8fc208b9-e547-4e09-83c5-74914c44733f" providerId="ADAL" clId="{57B145CB-A607-4F5D-A8EC-F05EA6AAEBE2}" dt="2022-12-20T06:56:07.197" v="64" actId="1036"/>
          <ac:spMkLst>
            <pc:docMk/>
            <pc:sldMk cId="0" sldId="258"/>
            <ac:spMk id="143" creationId="{00000000-0000-0000-0000-000000000000}"/>
          </ac:spMkLst>
        </pc:spChg>
        <pc:spChg chg="mod">
          <ac:chgData name="Agnė Gaižauskaitė" userId="8fc208b9-e547-4e09-83c5-74914c44733f" providerId="ADAL" clId="{57B145CB-A607-4F5D-A8EC-F05EA6AAEBE2}" dt="2022-12-20T06:56:00.915" v="47" actId="1036"/>
          <ac:spMkLst>
            <pc:docMk/>
            <pc:sldMk cId="0" sldId="258"/>
            <ac:spMk id="144" creationId="{00000000-0000-0000-0000-000000000000}"/>
          </ac:spMkLst>
        </pc:spChg>
        <pc:spChg chg="mod">
          <ac:chgData name="Agnė Gaižauskaitė" userId="8fc208b9-e547-4e09-83c5-74914c44733f" providerId="ADAL" clId="{57B145CB-A607-4F5D-A8EC-F05EA6AAEBE2}" dt="2022-12-20T06:55:52.148" v="29" actId="1036"/>
          <ac:spMkLst>
            <pc:docMk/>
            <pc:sldMk cId="0" sldId="258"/>
            <ac:spMk id="145" creationId="{00000000-0000-0000-0000-000000000000}"/>
          </ac:spMkLst>
        </pc:spChg>
        <pc:spChg chg="mod">
          <ac:chgData name="Agnė Gaižauskaitė" userId="8fc208b9-e547-4e09-83c5-74914c44733f" providerId="ADAL" clId="{57B145CB-A607-4F5D-A8EC-F05EA6AAEBE2}" dt="2022-12-20T06:55:56.787" v="38" actId="1036"/>
          <ac:spMkLst>
            <pc:docMk/>
            <pc:sldMk cId="0" sldId="258"/>
            <ac:spMk id="146" creationId="{00000000-0000-0000-0000-000000000000}"/>
          </ac:spMkLst>
        </pc:spChg>
        <pc:spChg chg="mod">
          <ac:chgData name="Agnė Gaižauskaitė" userId="8fc208b9-e547-4e09-83c5-74914c44733f" providerId="ADAL" clId="{57B145CB-A607-4F5D-A8EC-F05EA6AAEBE2}" dt="2022-12-20T06:55:41.157" v="8" actId="1036"/>
          <ac:spMkLst>
            <pc:docMk/>
            <pc:sldMk cId="0" sldId="258"/>
            <ac:spMk id="148" creationId="{00000000-0000-0000-0000-000000000000}"/>
          </ac:spMkLst>
        </pc:spChg>
        <pc:spChg chg="mod">
          <ac:chgData name="Agnė Gaižauskaitė" userId="8fc208b9-e547-4e09-83c5-74914c44733f" providerId="ADAL" clId="{57B145CB-A607-4F5D-A8EC-F05EA6AAEBE2}" dt="2022-12-20T06:55:47.802" v="21" actId="1036"/>
          <ac:spMkLst>
            <pc:docMk/>
            <pc:sldMk cId="0" sldId="258"/>
            <ac:spMk id="15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lt-LT"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6" name="Google Shape;11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8" name="Google Shape;128;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lt-LT"/>
              <a:t>„Elevator pitch“ – metodas, kurio tikslas pristatyti turimą produkto, paslaugos ar kitą idėją nepažįstamam žmogui. Metodo pavadinimas kilęs iš kelionės liftu, t. y. kelionė liftu neretai trunka vos 30-60 sekundžių, o kartu su jumis kyla ir ne vienas nepažįstamas žmogus. Tarp nepažįstamųjų gali būti ir žmogus, su kuriuo jūs seniai norėjote susipažinti ar pakalbėti apie jūsų turimą idėją.</a:t>
            </a:r>
            <a:endParaRPr/>
          </a:p>
          <a:p>
            <a:pPr marL="0" lvl="0" indent="0" algn="l" rtl="0">
              <a:spcBef>
                <a:spcPts val="0"/>
              </a:spcBef>
              <a:spcAft>
                <a:spcPts val="0"/>
              </a:spcAft>
              <a:buNone/>
            </a:pPr>
            <a:endParaRPr/>
          </a:p>
          <a:p>
            <a:pPr marL="0" lvl="0" indent="0" algn="l" rtl="0">
              <a:spcBef>
                <a:spcPts val="0"/>
              </a:spcBef>
              <a:spcAft>
                <a:spcPts val="0"/>
              </a:spcAft>
              <a:buNone/>
            </a:pPr>
            <a:r>
              <a:rPr lang="lt-LT" b="1"/>
              <a:t>Įsivaizduokite:</a:t>
            </a:r>
            <a:br>
              <a:rPr lang="lt-LT"/>
            </a:br>
            <a:r>
              <a:rPr lang="lt-LT"/>
              <a:t>Jūs turite puikią verslo idėją, pavyzdžiui, inovatyvų, pažangų produktą ar sprendimą, kuris būtų naudingas didelei daliai žmonių. Tačiau tam, kad galėtumėte pradėti verslą, jums trūksta finansinių išteklių – pinigų. Kartą, kildami liftu, jūs pastebite, kad kartu kyla ir žinomas investuotojas, todėl labai norėtumėte jį užkalbinti, papasakoti jam apie savo idėją, kuria jis galbūt susidomėtų ir padėtų jums pritraukti reikalingų finansinių resursų. Tačiau pokalbiui užmegzti ir idėjai nupasakoti jūs turite tik tiek laiko, kiek kyla ar leidžiasi liftas: vidutiniškai 30-60 sekundžių. Jeigu per tiek laiko sugebėsite sudominti investuotoją ir atskleisti jūsų idėjos privalumus, galimai jis norės su jumis susitikti ilgesniam pokalbiui ir jums padėti. Tad kaip per trumpą laiką geriausiai jam pristatysite savo sumanymą?</a:t>
            </a:r>
            <a:br>
              <a:rPr lang="lt-LT"/>
            </a:br>
            <a:br>
              <a:rPr lang="lt-LT"/>
            </a:br>
            <a:r>
              <a:rPr lang="lt-LT"/>
              <a:t>„Elevator pitch“ metodas padeda suprasti, kokią svarbiausią informaciją turėtumėte paminėti, kad per ypač trumpą laiką geriausiai pristatytumėte savo idėją.</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29" name="Google Shape;129;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lt-LT"/>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lt-LT"/>
              <a:t>3</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6.jp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11.jp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Paaiškinimas+foto">
  <p:cSld name="Paaiškinimas+foto">
    <p:spTree>
      <p:nvGrpSpPr>
        <p:cNvPr id="1" name="Shape 21"/>
        <p:cNvGrpSpPr/>
        <p:nvPr/>
      </p:nvGrpSpPr>
      <p:grpSpPr>
        <a:xfrm>
          <a:off x="0" y="0"/>
          <a:ext cx="0" cy="0"/>
          <a:chOff x="0" y="0"/>
          <a:chExt cx="0" cy="0"/>
        </a:xfrm>
      </p:grpSpPr>
      <p:sp>
        <p:nvSpPr>
          <p:cNvPr id="22" name="Google Shape;22;p6"/>
          <p:cNvSpPr/>
          <p:nvPr/>
        </p:nvSpPr>
        <p:spPr>
          <a:xfrm rot="2210865">
            <a:off x="996009" y="-3673000"/>
            <a:ext cx="6413468" cy="8973650"/>
          </a:xfrm>
          <a:prstGeom prst="roundRect">
            <a:avLst>
              <a:gd name="adj" fmla="val 16667"/>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3" name="Google Shape;23;p6"/>
          <p:cNvSpPr txBox="1">
            <a:spLocks noGrp="1"/>
          </p:cNvSpPr>
          <p:nvPr>
            <p:ph type="title"/>
          </p:nvPr>
        </p:nvSpPr>
        <p:spPr>
          <a:xfrm>
            <a:off x="838200" y="530626"/>
            <a:ext cx="52578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Arial"/>
              <a:buNone/>
              <a:defRPr sz="4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6"/>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25" name="Google Shape;25;p6" descr="A cartoon of a city&#10;&#10;Description automatically generated with low confidence"/>
          <p:cNvPicPr preferRelativeResize="0"/>
          <p:nvPr/>
        </p:nvPicPr>
        <p:blipFill rotWithShape="1">
          <a:blip r:embed="rId2">
            <a:alphaModFix/>
          </a:blip>
          <a:srcRect/>
          <a:stretch/>
        </p:blipFill>
        <p:spPr>
          <a:xfrm>
            <a:off x="360000" y="6253167"/>
            <a:ext cx="844456" cy="352833"/>
          </a:xfrm>
          <a:prstGeom prst="rect">
            <a:avLst/>
          </a:prstGeom>
          <a:noFill/>
          <a:ln>
            <a:noFill/>
          </a:ln>
        </p:spPr>
      </p:pic>
      <p:sp>
        <p:nvSpPr>
          <p:cNvPr id="26" name="Google Shape;26;p6"/>
          <p:cNvSpPr/>
          <p:nvPr/>
        </p:nvSpPr>
        <p:spPr>
          <a:xfrm rot="-1129441">
            <a:off x="5782558" y="2622114"/>
            <a:ext cx="6378875" cy="5448925"/>
          </a:xfrm>
          <a:prstGeom prst="round2SameRect">
            <a:avLst>
              <a:gd name="adj1" fmla="val 16667"/>
              <a:gd name="adj2" fmla="val 0"/>
            </a:avLst>
          </a:prstGeom>
          <a:blipFill rotWithShape="0">
            <a:blip r:embed="rId3">
              <a:alphaModFix/>
            </a:blip>
            <a:stretch>
              <a:fillRect/>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7" name="Google Shape;27;p6"/>
          <p:cNvSpPr txBox="1">
            <a:spLocks noGrp="1"/>
          </p:cNvSpPr>
          <p:nvPr>
            <p:ph type="body" idx="1"/>
          </p:nvPr>
        </p:nvSpPr>
        <p:spPr>
          <a:xfrm>
            <a:off x="838200" y="1973263"/>
            <a:ext cx="5257800" cy="1455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400"/>
              <a:buNone/>
              <a:defRPr sz="1400">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uščia">
  <p:cSld name="Tuščia">
    <p:spTree>
      <p:nvGrpSpPr>
        <p:cNvPr id="1" name="Shape 28"/>
        <p:cNvGrpSpPr/>
        <p:nvPr/>
      </p:nvGrpSpPr>
      <p:grpSpPr>
        <a:xfrm>
          <a:off x="0" y="0"/>
          <a:ext cx="0" cy="0"/>
          <a:chOff x="0" y="0"/>
          <a:chExt cx="0" cy="0"/>
        </a:xfrm>
      </p:grpSpPr>
      <p:sp>
        <p:nvSpPr>
          <p:cNvPr id="29" name="Google Shape;29;p7"/>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30" name="Google Shape;30;p7" descr="A cartoon of a city&#10;&#10;Description automatically generated with low confidence"/>
          <p:cNvPicPr preferRelativeResize="0"/>
          <p:nvPr/>
        </p:nvPicPr>
        <p:blipFill rotWithShape="1">
          <a:blip r:embed="rId2">
            <a:alphaModFix/>
          </a:blip>
          <a:srcRect/>
          <a:stretch/>
        </p:blipFill>
        <p:spPr>
          <a:xfrm>
            <a:off x="360000" y="6253167"/>
            <a:ext cx="844456" cy="352833"/>
          </a:xfrm>
          <a:prstGeom prst="rect">
            <a:avLst/>
          </a:prstGeom>
          <a:noFill/>
          <a:ln>
            <a:noFill/>
          </a:ln>
        </p:spPr>
      </p:pic>
      <p:sp>
        <p:nvSpPr>
          <p:cNvPr id="31" name="Google Shape;31;p7"/>
          <p:cNvSpPr txBox="1">
            <a:spLocks noGrp="1"/>
          </p:cNvSpPr>
          <p:nvPr>
            <p:ph type="body" idx="1"/>
          </p:nvPr>
        </p:nvSpPr>
        <p:spPr>
          <a:xfrm>
            <a:off x="549434" y="620295"/>
            <a:ext cx="4013200" cy="94212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4000"/>
              <a:buNone/>
              <a:defRPr sz="40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urinys">
  <p:cSld name="Turinys">
    <p:spTree>
      <p:nvGrpSpPr>
        <p:cNvPr id="1" name="Shape 32"/>
        <p:cNvGrpSpPr/>
        <p:nvPr/>
      </p:nvGrpSpPr>
      <p:grpSpPr>
        <a:xfrm>
          <a:off x="0" y="0"/>
          <a:ext cx="0" cy="0"/>
          <a:chOff x="0" y="0"/>
          <a:chExt cx="0" cy="0"/>
        </a:xfrm>
      </p:grpSpPr>
      <p:sp>
        <p:nvSpPr>
          <p:cNvPr id="33" name="Google Shape;33;p8"/>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34" name="Google Shape;34;p8" descr="A cartoon of a city&#10;&#10;Description automatically generated with low confidence"/>
          <p:cNvPicPr preferRelativeResize="0"/>
          <p:nvPr/>
        </p:nvPicPr>
        <p:blipFill rotWithShape="1">
          <a:blip r:embed="rId2">
            <a:alphaModFix/>
          </a:blip>
          <a:srcRect/>
          <a:stretch/>
        </p:blipFill>
        <p:spPr>
          <a:xfrm>
            <a:off x="360000" y="6253167"/>
            <a:ext cx="844456" cy="352833"/>
          </a:xfrm>
          <a:prstGeom prst="rect">
            <a:avLst/>
          </a:prstGeom>
          <a:noFill/>
          <a:ln>
            <a:noFill/>
          </a:ln>
        </p:spPr>
      </p:pic>
      <p:sp>
        <p:nvSpPr>
          <p:cNvPr id="35" name="Google Shape;35;p8"/>
          <p:cNvSpPr/>
          <p:nvPr/>
        </p:nvSpPr>
        <p:spPr>
          <a:xfrm>
            <a:off x="838200" y="2159000"/>
            <a:ext cx="863600" cy="850900"/>
          </a:xfrm>
          <a:prstGeom prst="roundRect">
            <a:avLst>
              <a:gd name="adj" fmla="val 16667"/>
            </a:avLst>
          </a:prstGeom>
          <a:solidFill>
            <a:schemeClr val="dk2"/>
          </a:solidFill>
          <a:ln w="12700"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6" name="Google Shape;36;p8"/>
          <p:cNvSpPr/>
          <p:nvPr/>
        </p:nvSpPr>
        <p:spPr>
          <a:xfrm>
            <a:off x="838200" y="3429000"/>
            <a:ext cx="863600" cy="850900"/>
          </a:xfrm>
          <a:prstGeom prst="roundRect">
            <a:avLst>
              <a:gd name="adj" fmla="val 16667"/>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7" name="Google Shape;37;p8"/>
          <p:cNvSpPr/>
          <p:nvPr/>
        </p:nvSpPr>
        <p:spPr>
          <a:xfrm>
            <a:off x="838200" y="4699000"/>
            <a:ext cx="863600" cy="850900"/>
          </a:xfrm>
          <a:prstGeom prst="roundRect">
            <a:avLst>
              <a:gd name="adj" fmla="val 16667"/>
            </a:avLst>
          </a:prstGeom>
          <a:solidFill>
            <a:schemeClr val="dk2"/>
          </a:solidFill>
          <a:ln w="12700"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8" name="Google Shape;38;p8"/>
          <p:cNvSpPr/>
          <p:nvPr/>
        </p:nvSpPr>
        <p:spPr>
          <a:xfrm>
            <a:off x="6350002" y="2159000"/>
            <a:ext cx="863600" cy="850900"/>
          </a:xfrm>
          <a:prstGeom prst="roundRect">
            <a:avLst>
              <a:gd name="adj" fmla="val 16667"/>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9" name="Google Shape;39;p8"/>
          <p:cNvSpPr/>
          <p:nvPr/>
        </p:nvSpPr>
        <p:spPr>
          <a:xfrm>
            <a:off x="6350002" y="3429000"/>
            <a:ext cx="863600" cy="850900"/>
          </a:xfrm>
          <a:prstGeom prst="roundRect">
            <a:avLst>
              <a:gd name="adj" fmla="val 16667"/>
            </a:avLst>
          </a:prstGeom>
          <a:solidFill>
            <a:schemeClr val="dk2"/>
          </a:solidFill>
          <a:ln w="12700"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0" name="Google Shape;40;p8"/>
          <p:cNvSpPr/>
          <p:nvPr/>
        </p:nvSpPr>
        <p:spPr>
          <a:xfrm>
            <a:off x="6350002" y="4699000"/>
            <a:ext cx="863600" cy="850900"/>
          </a:xfrm>
          <a:prstGeom prst="roundRect">
            <a:avLst>
              <a:gd name="adj" fmla="val 16667"/>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1" name="Google Shape;41;p8"/>
          <p:cNvSpPr txBox="1">
            <a:spLocks noGrp="1"/>
          </p:cNvSpPr>
          <p:nvPr>
            <p:ph type="body" idx="1"/>
          </p:nvPr>
        </p:nvSpPr>
        <p:spPr>
          <a:xfrm>
            <a:off x="1943100" y="3454400"/>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8"/>
          <p:cNvSpPr txBox="1">
            <a:spLocks noGrp="1"/>
          </p:cNvSpPr>
          <p:nvPr>
            <p:ph type="body" idx="2"/>
          </p:nvPr>
        </p:nvSpPr>
        <p:spPr>
          <a:xfrm>
            <a:off x="1943100" y="3843338"/>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8"/>
          <p:cNvSpPr txBox="1">
            <a:spLocks noGrp="1"/>
          </p:cNvSpPr>
          <p:nvPr>
            <p:ph type="body" idx="3"/>
          </p:nvPr>
        </p:nvSpPr>
        <p:spPr>
          <a:xfrm>
            <a:off x="1942343" y="4686300"/>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8"/>
          <p:cNvSpPr txBox="1">
            <a:spLocks noGrp="1"/>
          </p:cNvSpPr>
          <p:nvPr>
            <p:ph type="body" idx="4"/>
          </p:nvPr>
        </p:nvSpPr>
        <p:spPr>
          <a:xfrm>
            <a:off x="1942343" y="5075238"/>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8"/>
          <p:cNvSpPr txBox="1">
            <a:spLocks noGrp="1"/>
          </p:cNvSpPr>
          <p:nvPr>
            <p:ph type="body" idx="5"/>
          </p:nvPr>
        </p:nvSpPr>
        <p:spPr>
          <a:xfrm>
            <a:off x="7488617" y="2119313"/>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Font typeface="Arial"/>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8"/>
          <p:cNvSpPr txBox="1">
            <a:spLocks noGrp="1"/>
          </p:cNvSpPr>
          <p:nvPr>
            <p:ph type="body" idx="6"/>
          </p:nvPr>
        </p:nvSpPr>
        <p:spPr>
          <a:xfrm>
            <a:off x="7488617" y="2508251"/>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8"/>
          <p:cNvSpPr txBox="1">
            <a:spLocks noGrp="1"/>
          </p:cNvSpPr>
          <p:nvPr>
            <p:ph type="body" idx="7"/>
          </p:nvPr>
        </p:nvSpPr>
        <p:spPr>
          <a:xfrm>
            <a:off x="7488617" y="3429000"/>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8"/>
          <p:cNvSpPr txBox="1">
            <a:spLocks noGrp="1"/>
          </p:cNvSpPr>
          <p:nvPr>
            <p:ph type="body" idx="8"/>
          </p:nvPr>
        </p:nvSpPr>
        <p:spPr>
          <a:xfrm>
            <a:off x="7488617" y="3817938"/>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8"/>
          <p:cNvSpPr txBox="1">
            <a:spLocks noGrp="1"/>
          </p:cNvSpPr>
          <p:nvPr>
            <p:ph type="body" idx="9"/>
          </p:nvPr>
        </p:nvSpPr>
        <p:spPr>
          <a:xfrm>
            <a:off x="7488617" y="4699000"/>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8"/>
          <p:cNvSpPr txBox="1">
            <a:spLocks noGrp="1"/>
          </p:cNvSpPr>
          <p:nvPr>
            <p:ph type="body" idx="13"/>
          </p:nvPr>
        </p:nvSpPr>
        <p:spPr>
          <a:xfrm>
            <a:off x="7488617" y="5087938"/>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 name="Google Shape;51;p8"/>
          <p:cNvSpPr txBox="1">
            <a:spLocks noGrp="1"/>
          </p:cNvSpPr>
          <p:nvPr>
            <p:ph type="body" idx="14"/>
          </p:nvPr>
        </p:nvSpPr>
        <p:spPr>
          <a:xfrm>
            <a:off x="1936752" y="2119313"/>
            <a:ext cx="3517900" cy="3889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600"/>
              <a:buFont typeface="Arial"/>
              <a:buNone/>
              <a:defRPr sz="16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2" name="Google Shape;52;p8"/>
          <p:cNvSpPr txBox="1">
            <a:spLocks noGrp="1"/>
          </p:cNvSpPr>
          <p:nvPr>
            <p:ph type="body" idx="15"/>
          </p:nvPr>
        </p:nvSpPr>
        <p:spPr>
          <a:xfrm>
            <a:off x="1936752" y="2508251"/>
            <a:ext cx="3898900" cy="5667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Font typeface="Arial"/>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8"/>
          <p:cNvSpPr txBox="1">
            <a:spLocks noGrp="1"/>
          </p:cNvSpPr>
          <p:nvPr>
            <p:ph type="body" idx="16"/>
          </p:nvPr>
        </p:nvSpPr>
        <p:spPr>
          <a:xfrm>
            <a:off x="838200" y="406400"/>
            <a:ext cx="8483600" cy="10874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4000"/>
              <a:buNone/>
              <a:defRPr sz="40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rys blokai">
  <p:cSld name="Trys blokai">
    <p:spTree>
      <p:nvGrpSpPr>
        <p:cNvPr id="1" name="Shape 54"/>
        <p:cNvGrpSpPr/>
        <p:nvPr/>
      </p:nvGrpSpPr>
      <p:grpSpPr>
        <a:xfrm>
          <a:off x="0" y="0"/>
          <a:ext cx="0" cy="0"/>
          <a:chOff x="0" y="0"/>
          <a:chExt cx="0" cy="0"/>
        </a:xfrm>
      </p:grpSpPr>
      <p:sp>
        <p:nvSpPr>
          <p:cNvPr id="55" name="Google Shape;55;p9"/>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56" name="Google Shape;56;p9" descr="A cartoon of a city&#10;&#10;Description automatically generated with low confidence"/>
          <p:cNvPicPr preferRelativeResize="0"/>
          <p:nvPr/>
        </p:nvPicPr>
        <p:blipFill rotWithShape="1">
          <a:blip r:embed="rId2">
            <a:alphaModFix/>
          </a:blip>
          <a:srcRect/>
          <a:stretch/>
        </p:blipFill>
        <p:spPr>
          <a:xfrm>
            <a:off x="360000" y="6253167"/>
            <a:ext cx="844456" cy="352833"/>
          </a:xfrm>
          <a:prstGeom prst="rect">
            <a:avLst/>
          </a:prstGeom>
          <a:noFill/>
          <a:ln>
            <a:noFill/>
          </a:ln>
        </p:spPr>
      </p:pic>
      <p:sp>
        <p:nvSpPr>
          <p:cNvPr id="57" name="Google Shape;57;p9"/>
          <p:cNvSpPr/>
          <p:nvPr/>
        </p:nvSpPr>
        <p:spPr>
          <a:xfrm rot="10800000">
            <a:off x="8291781" y="3233056"/>
            <a:ext cx="2894833" cy="2721429"/>
          </a:xfrm>
          <a:prstGeom prst="round2SameRect">
            <a:avLst>
              <a:gd name="adj1" fmla="val 16667"/>
              <a:gd name="adj2" fmla="val 0"/>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8" name="Google Shape;58;p9"/>
          <p:cNvSpPr/>
          <p:nvPr/>
        </p:nvSpPr>
        <p:spPr>
          <a:xfrm rot="10800000">
            <a:off x="4761030" y="3233056"/>
            <a:ext cx="2894833" cy="2721429"/>
          </a:xfrm>
          <a:prstGeom prst="round2SameRect">
            <a:avLst>
              <a:gd name="adj1" fmla="val 16667"/>
              <a:gd name="adj2" fmla="val 0"/>
            </a:avLst>
          </a:prstGeom>
          <a:solidFill>
            <a:schemeClr val="dk2"/>
          </a:solidFill>
          <a:ln w="12700"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9" name="Google Shape;59;p9"/>
          <p:cNvSpPr/>
          <p:nvPr/>
        </p:nvSpPr>
        <p:spPr>
          <a:xfrm rot="10800000">
            <a:off x="1142178" y="3238440"/>
            <a:ext cx="2894833" cy="2721429"/>
          </a:xfrm>
          <a:prstGeom prst="round2SameRect">
            <a:avLst>
              <a:gd name="adj1" fmla="val 16667"/>
              <a:gd name="adj2" fmla="val 0"/>
            </a:avLst>
          </a:prstGeom>
          <a:solidFill>
            <a:schemeClr val="lt2"/>
          </a:solidFill>
          <a:ln w="127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60" name="Google Shape;60;p9"/>
          <p:cNvSpPr txBox="1">
            <a:spLocks noGrp="1"/>
          </p:cNvSpPr>
          <p:nvPr>
            <p:ph type="body" idx="1"/>
          </p:nvPr>
        </p:nvSpPr>
        <p:spPr>
          <a:xfrm>
            <a:off x="1157288" y="3618804"/>
            <a:ext cx="2879725" cy="595312"/>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2800"/>
              <a:buNone/>
              <a:defRPr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9"/>
          <p:cNvSpPr txBox="1">
            <a:spLocks noGrp="1"/>
          </p:cNvSpPr>
          <p:nvPr>
            <p:ph type="body" idx="2"/>
          </p:nvPr>
        </p:nvSpPr>
        <p:spPr>
          <a:xfrm>
            <a:off x="8299336" y="3618804"/>
            <a:ext cx="2879725" cy="595312"/>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2800"/>
              <a:buNone/>
              <a:defRPr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9"/>
          <p:cNvSpPr txBox="1">
            <a:spLocks noGrp="1"/>
          </p:cNvSpPr>
          <p:nvPr>
            <p:ph type="body" idx="3"/>
          </p:nvPr>
        </p:nvSpPr>
        <p:spPr>
          <a:xfrm>
            <a:off x="8417788" y="4268325"/>
            <a:ext cx="2642818" cy="1581604"/>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1400"/>
              <a:buNone/>
              <a:defRPr sz="1400">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3" name="Google Shape;63;p9"/>
          <p:cNvSpPr/>
          <p:nvPr/>
        </p:nvSpPr>
        <p:spPr>
          <a:xfrm>
            <a:off x="1157288" y="953451"/>
            <a:ext cx="2879725" cy="2279606"/>
          </a:xfrm>
          <a:prstGeom prst="round2SameRect">
            <a:avLst>
              <a:gd name="adj1" fmla="val 16667"/>
              <a:gd name="adj2" fmla="val 0"/>
            </a:avLst>
          </a:prstGeom>
          <a:blipFill rotWithShape="1">
            <a:blip r:embed="rId3">
              <a:alphaModFix/>
            </a:blip>
            <a:stretch>
              <a:fillRect l="-16997"/>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64" name="Google Shape;64;p9"/>
          <p:cNvSpPr/>
          <p:nvPr/>
        </p:nvSpPr>
        <p:spPr>
          <a:xfrm>
            <a:off x="4758194" y="953451"/>
            <a:ext cx="2879725" cy="2279606"/>
          </a:xfrm>
          <a:prstGeom prst="round2SameRect">
            <a:avLst>
              <a:gd name="adj1" fmla="val 16667"/>
              <a:gd name="adj2" fmla="val 0"/>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65" name="Google Shape;65;p9"/>
          <p:cNvSpPr/>
          <p:nvPr/>
        </p:nvSpPr>
        <p:spPr>
          <a:xfrm>
            <a:off x="8299338" y="953451"/>
            <a:ext cx="2879724" cy="2279606"/>
          </a:xfrm>
          <a:prstGeom prst="round2SameRect">
            <a:avLst>
              <a:gd name="adj1" fmla="val 16667"/>
              <a:gd name="adj2" fmla="val 0"/>
            </a:avLst>
          </a:prstGeom>
          <a:blipFill rotWithShape="1">
            <a:blip r:embed="rId4">
              <a:alphaModFix/>
            </a:blip>
            <a:stretch>
              <a:fillRect l="-3999" r="-6998"/>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66" name="Google Shape;66;p9"/>
          <p:cNvSpPr txBox="1">
            <a:spLocks noGrp="1"/>
          </p:cNvSpPr>
          <p:nvPr>
            <p:ph type="body" idx="4"/>
          </p:nvPr>
        </p:nvSpPr>
        <p:spPr>
          <a:xfrm>
            <a:off x="4754416" y="3624188"/>
            <a:ext cx="2879725" cy="595312"/>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2800"/>
              <a:buNone/>
              <a:defRPr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9"/>
          <p:cNvSpPr txBox="1">
            <a:spLocks noGrp="1"/>
          </p:cNvSpPr>
          <p:nvPr>
            <p:ph type="body" idx="5"/>
          </p:nvPr>
        </p:nvSpPr>
        <p:spPr>
          <a:xfrm>
            <a:off x="4872868" y="4273709"/>
            <a:ext cx="2642818" cy="1581604"/>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1400"/>
              <a:buNone/>
              <a:defRPr sz="1400">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9"/>
          <p:cNvSpPr txBox="1">
            <a:spLocks noGrp="1"/>
          </p:cNvSpPr>
          <p:nvPr>
            <p:ph type="body" idx="6"/>
          </p:nvPr>
        </p:nvSpPr>
        <p:spPr>
          <a:xfrm>
            <a:off x="1268185" y="4214116"/>
            <a:ext cx="2642818" cy="1581604"/>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1400"/>
              <a:buNone/>
              <a:defRPr sz="1400">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Idėja">
  <p:cSld name="Idėja">
    <p:spTree>
      <p:nvGrpSpPr>
        <p:cNvPr id="1" name="Shape 69"/>
        <p:cNvGrpSpPr/>
        <p:nvPr/>
      </p:nvGrpSpPr>
      <p:grpSpPr>
        <a:xfrm>
          <a:off x="0" y="0"/>
          <a:ext cx="0" cy="0"/>
          <a:chOff x="0" y="0"/>
          <a:chExt cx="0" cy="0"/>
        </a:xfrm>
      </p:grpSpPr>
      <p:sp>
        <p:nvSpPr>
          <p:cNvPr id="70" name="Google Shape;70;p10"/>
          <p:cNvSpPr/>
          <p:nvPr/>
        </p:nvSpPr>
        <p:spPr>
          <a:xfrm>
            <a:off x="-297456" y="346519"/>
            <a:ext cx="5993175" cy="1863566"/>
          </a:xfrm>
          <a:prstGeom prst="roundRect">
            <a:avLst>
              <a:gd name="adj" fmla="val 16667"/>
            </a:avLst>
          </a:prstGeom>
          <a:solidFill>
            <a:srgbClr val="928DF2"/>
          </a:solidFill>
          <a:ln w="12700" cap="flat" cmpd="sng">
            <a:solidFill>
              <a:srgbClr val="928DF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1" name="Google Shape;71;p10"/>
          <p:cNvSpPr txBox="1">
            <a:spLocks noGrp="1"/>
          </p:cNvSpPr>
          <p:nvPr>
            <p:ph type="title"/>
          </p:nvPr>
        </p:nvSpPr>
        <p:spPr>
          <a:xfrm>
            <a:off x="586647" y="625475"/>
            <a:ext cx="4798153"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Arial"/>
              <a:buNone/>
              <a:defRPr sz="4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0"/>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73" name="Google Shape;73;p10" descr="A cartoon of a city&#10;&#10;Description automatically generated with low confidence"/>
          <p:cNvPicPr preferRelativeResize="0"/>
          <p:nvPr/>
        </p:nvPicPr>
        <p:blipFill rotWithShape="1">
          <a:blip r:embed="rId2">
            <a:alphaModFix/>
          </a:blip>
          <a:srcRect/>
          <a:stretch/>
        </p:blipFill>
        <p:spPr>
          <a:xfrm>
            <a:off x="360000" y="6253167"/>
            <a:ext cx="844456" cy="352833"/>
          </a:xfrm>
          <a:prstGeom prst="rect">
            <a:avLst/>
          </a:prstGeom>
          <a:noFill/>
          <a:ln>
            <a:noFill/>
          </a:ln>
        </p:spPr>
      </p:pic>
      <p:pic>
        <p:nvPicPr>
          <p:cNvPr id="74" name="Google Shape;74;p10"/>
          <p:cNvPicPr preferRelativeResize="0"/>
          <p:nvPr/>
        </p:nvPicPr>
        <p:blipFill rotWithShape="1">
          <a:blip r:embed="rId3">
            <a:alphaModFix/>
          </a:blip>
          <a:srcRect l="6481" r="6480"/>
          <a:stretch/>
        </p:blipFill>
        <p:spPr>
          <a:xfrm>
            <a:off x="5520330" y="1951038"/>
            <a:ext cx="6969125" cy="4964112"/>
          </a:xfrm>
          <a:custGeom>
            <a:avLst/>
            <a:gdLst/>
            <a:ahLst/>
            <a:cxnLst/>
            <a:rect l="l" t="t" r="r" b="b"/>
            <a:pathLst>
              <a:path w="7325057" h="5218595" extrusionOk="0">
                <a:moveTo>
                  <a:pt x="4720129" y="279"/>
                </a:moveTo>
                <a:cubicBezTo>
                  <a:pt x="5049387" y="8765"/>
                  <a:pt x="5357338" y="210493"/>
                  <a:pt x="5485361" y="536330"/>
                </a:cubicBezTo>
                <a:lnTo>
                  <a:pt x="7325057" y="5218595"/>
                </a:lnTo>
                <a:lnTo>
                  <a:pt x="1060728" y="5218595"/>
                </a:lnTo>
                <a:lnTo>
                  <a:pt x="58768" y="2668479"/>
                </a:lnTo>
                <a:cubicBezTo>
                  <a:pt x="-111930" y="2234030"/>
                  <a:pt x="101882" y="1743462"/>
                  <a:pt x="536331" y="1572764"/>
                </a:cubicBezTo>
                <a:lnTo>
                  <a:pt x="4389645" y="58767"/>
                </a:lnTo>
                <a:cubicBezTo>
                  <a:pt x="4498257" y="16093"/>
                  <a:pt x="4610377" y="-2550"/>
                  <a:pt x="4720129" y="279"/>
                </a:cubicBezTo>
                <a:close/>
              </a:path>
            </a:pathLst>
          </a:custGeom>
          <a:blipFill rotWithShape="1">
            <a:blip r:embed="rId4">
              <a:alphaModFix/>
            </a:blip>
            <a:stretch>
              <a:fillRect/>
            </a:stretch>
          </a:blipFill>
          <a:ln>
            <a:noFill/>
          </a:ln>
        </p:spPr>
      </p:pic>
      <p:sp>
        <p:nvSpPr>
          <p:cNvPr id="75" name="Google Shape;75;p10"/>
          <p:cNvSpPr txBox="1">
            <a:spLocks noGrp="1"/>
          </p:cNvSpPr>
          <p:nvPr>
            <p:ph type="body" idx="1"/>
          </p:nvPr>
        </p:nvSpPr>
        <p:spPr>
          <a:xfrm>
            <a:off x="586646" y="2744324"/>
            <a:ext cx="4798154" cy="186356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400"/>
              <a:buFont typeface="Arial"/>
              <a:buNone/>
              <a:defRPr sz="1400">
                <a:solidFill>
                  <a:schemeClr val="dk2"/>
                </a:solidFill>
              </a:defRPr>
            </a:lvl1pPr>
            <a:lvl2pPr marL="914400" lvl="1" indent="-381000" algn="l">
              <a:lnSpc>
                <a:spcPct val="90000"/>
              </a:lnSpc>
              <a:spcBef>
                <a:spcPts val="500"/>
              </a:spcBef>
              <a:spcAft>
                <a:spcPts val="0"/>
              </a:spcAft>
              <a:buClr>
                <a:schemeClr val="dk2"/>
              </a:buClr>
              <a:buSzPts val="2400"/>
              <a:buChar char="•"/>
              <a:defRPr sz="2400">
                <a:solidFill>
                  <a:schemeClr val="dk2"/>
                </a:solidFill>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ąrašas">
  <p:cSld name="Sąrašas">
    <p:spTree>
      <p:nvGrpSpPr>
        <p:cNvPr id="1" name="Shape 76"/>
        <p:cNvGrpSpPr/>
        <p:nvPr/>
      </p:nvGrpSpPr>
      <p:grpSpPr>
        <a:xfrm>
          <a:off x="0" y="0"/>
          <a:ext cx="0" cy="0"/>
          <a:chOff x="0" y="0"/>
          <a:chExt cx="0" cy="0"/>
        </a:xfrm>
      </p:grpSpPr>
      <p:sp>
        <p:nvSpPr>
          <p:cNvPr id="77" name="Google Shape;77;p11"/>
          <p:cNvSpPr/>
          <p:nvPr/>
        </p:nvSpPr>
        <p:spPr>
          <a:xfrm rot="5400000">
            <a:off x="7915809" y="779314"/>
            <a:ext cx="654076" cy="4919271"/>
          </a:xfrm>
          <a:prstGeom prst="round2SameRect">
            <a:avLst>
              <a:gd name="adj1" fmla="val 16667"/>
              <a:gd name="adj2" fmla="val 0"/>
            </a:avLst>
          </a:prstGeom>
          <a:solidFill>
            <a:srgbClr val="928D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 name="Google Shape;78;p11"/>
          <p:cNvSpPr/>
          <p:nvPr/>
        </p:nvSpPr>
        <p:spPr>
          <a:xfrm rot="5400000">
            <a:off x="7910705" y="-114023"/>
            <a:ext cx="654076" cy="4929479"/>
          </a:xfrm>
          <a:prstGeom prst="round2SameRect">
            <a:avLst>
              <a:gd name="adj1" fmla="val 16667"/>
              <a:gd name="adj2" fmla="val 0"/>
            </a:avLst>
          </a:prstGeom>
          <a:solidFill>
            <a:srgbClr val="928D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79" name="Google Shape;79;p11"/>
          <p:cNvPicPr preferRelativeResize="0"/>
          <p:nvPr/>
        </p:nvPicPr>
        <p:blipFill rotWithShape="1">
          <a:blip r:embed="rId2">
            <a:alphaModFix/>
          </a:blip>
          <a:srcRect l="21474" r="21474"/>
          <a:stretch/>
        </p:blipFill>
        <p:spPr>
          <a:xfrm>
            <a:off x="0" y="0"/>
            <a:ext cx="5872144" cy="6858000"/>
          </a:xfrm>
          <a:prstGeom prst="rect">
            <a:avLst/>
          </a:prstGeom>
          <a:noFill/>
          <a:ln>
            <a:noFill/>
          </a:ln>
        </p:spPr>
      </p:pic>
      <p:sp>
        <p:nvSpPr>
          <p:cNvPr id="80" name="Google Shape;80;p11"/>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81" name="Google Shape;81;p11" descr="A cartoon of a city&#10;&#10;Description automatically generated with low confidence"/>
          <p:cNvPicPr preferRelativeResize="0"/>
          <p:nvPr/>
        </p:nvPicPr>
        <p:blipFill rotWithShape="1">
          <a:blip r:embed="rId3">
            <a:alphaModFix/>
          </a:blip>
          <a:srcRect/>
          <a:stretch/>
        </p:blipFill>
        <p:spPr>
          <a:xfrm>
            <a:off x="360000" y="6253167"/>
            <a:ext cx="844456" cy="352833"/>
          </a:xfrm>
          <a:prstGeom prst="rect">
            <a:avLst/>
          </a:prstGeom>
          <a:noFill/>
          <a:ln>
            <a:noFill/>
          </a:ln>
        </p:spPr>
      </p:pic>
      <p:sp>
        <p:nvSpPr>
          <p:cNvPr id="82" name="Google Shape;82;p11"/>
          <p:cNvSpPr/>
          <p:nvPr/>
        </p:nvSpPr>
        <p:spPr>
          <a:xfrm rot="5400000">
            <a:off x="7960275" y="2662061"/>
            <a:ext cx="654076" cy="4830339"/>
          </a:xfrm>
          <a:prstGeom prst="round2SameRect">
            <a:avLst>
              <a:gd name="adj1" fmla="val 16667"/>
              <a:gd name="adj2" fmla="val 0"/>
            </a:avLst>
          </a:prstGeom>
          <a:solidFill>
            <a:srgbClr val="928D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3" name="Google Shape;83;p11"/>
          <p:cNvSpPr/>
          <p:nvPr/>
        </p:nvSpPr>
        <p:spPr>
          <a:xfrm rot="5400000">
            <a:off x="7955961" y="1709237"/>
            <a:ext cx="654076" cy="4838968"/>
          </a:xfrm>
          <a:prstGeom prst="round2SameRect">
            <a:avLst>
              <a:gd name="adj1" fmla="val 16667"/>
              <a:gd name="adj2" fmla="val 0"/>
            </a:avLst>
          </a:prstGeom>
          <a:solidFill>
            <a:srgbClr val="928D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4" name="Google Shape;84;p11"/>
          <p:cNvSpPr txBox="1">
            <a:spLocks noGrp="1"/>
          </p:cNvSpPr>
          <p:nvPr>
            <p:ph type="body" idx="1"/>
          </p:nvPr>
        </p:nvSpPr>
        <p:spPr>
          <a:xfrm>
            <a:off x="482600" y="746971"/>
            <a:ext cx="4013200" cy="94212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2"/>
              </a:buClr>
              <a:buSzPts val="4000"/>
              <a:buNone/>
              <a:defRPr sz="4000" b="1">
                <a:solidFill>
                  <a:schemeClr val="lt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5" name="Google Shape;85;p11"/>
          <p:cNvSpPr txBox="1">
            <a:spLocks noGrp="1"/>
          </p:cNvSpPr>
          <p:nvPr>
            <p:ph type="body" idx="2"/>
          </p:nvPr>
        </p:nvSpPr>
        <p:spPr>
          <a:xfrm>
            <a:off x="6096000" y="2200274"/>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1"/>
          <p:cNvSpPr txBox="1">
            <a:spLocks noGrp="1"/>
          </p:cNvSpPr>
          <p:nvPr>
            <p:ph type="body" idx="3"/>
          </p:nvPr>
        </p:nvSpPr>
        <p:spPr>
          <a:xfrm>
            <a:off x="6096000" y="3087704"/>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11"/>
          <p:cNvSpPr txBox="1">
            <a:spLocks noGrp="1"/>
          </p:cNvSpPr>
          <p:nvPr>
            <p:ph type="body" idx="4"/>
          </p:nvPr>
        </p:nvSpPr>
        <p:spPr>
          <a:xfrm>
            <a:off x="6096000" y="3976706"/>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8" name="Google Shape;88;p11"/>
          <p:cNvSpPr txBox="1">
            <a:spLocks noGrp="1"/>
          </p:cNvSpPr>
          <p:nvPr>
            <p:ph type="body" idx="5"/>
          </p:nvPr>
        </p:nvSpPr>
        <p:spPr>
          <a:xfrm>
            <a:off x="6096000" y="4913549"/>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11"/>
          <p:cNvSpPr txBox="1">
            <a:spLocks noGrp="1"/>
          </p:cNvSpPr>
          <p:nvPr>
            <p:ph type="body" idx="6"/>
          </p:nvPr>
        </p:nvSpPr>
        <p:spPr>
          <a:xfrm>
            <a:off x="6096000" y="747713"/>
            <a:ext cx="5092700" cy="98107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1800"/>
              <a:buNone/>
              <a:defRPr sz="18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ąrašas 2">
  <p:cSld name="Sąrašas 2">
    <p:spTree>
      <p:nvGrpSpPr>
        <p:cNvPr id="1" name="Shape 90"/>
        <p:cNvGrpSpPr/>
        <p:nvPr/>
      </p:nvGrpSpPr>
      <p:grpSpPr>
        <a:xfrm>
          <a:off x="0" y="0"/>
          <a:ext cx="0" cy="0"/>
          <a:chOff x="0" y="0"/>
          <a:chExt cx="0" cy="0"/>
        </a:xfrm>
      </p:grpSpPr>
      <p:sp>
        <p:nvSpPr>
          <p:cNvPr id="91" name="Google Shape;91;p12"/>
          <p:cNvSpPr/>
          <p:nvPr/>
        </p:nvSpPr>
        <p:spPr>
          <a:xfrm rot="-5400000">
            <a:off x="2839286" y="292880"/>
            <a:ext cx="654076" cy="5233777"/>
          </a:xfrm>
          <a:prstGeom prst="round2SameRect">
            <a:avLst>
              <a:gd name="adj1" fmla="val 16667"/>
              <a:gd name="adj2" fmla="val 0"/>
            </a:avLst>
          </a:prstGeom>
          <a:solidFill>
            <a:schemeClr val="dk2"/>
          </a:solidFill>
          <a:ln w="2222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92" name="Google Shape;92;p12"/>
          <p:cNvSpPr/>
          <p:nvPr/>
        </p:nvSpPr>
        <p:spPr>
          <a:xfrm rot="-5400000">
            <a:off x="2839284" y="1251819"/>
            <a:ext cx="654076" cy="5233775"/>
          </a:xfrm>
          <a:prstGeom prst="round2SameRect">
            <a:avLst>
              <a:gd name="adj1" fmla="val 16667"/>
              <a:gd name="adj2" fmla="val 0"/>
            </a:avLst>
          </a:prstGeom>
          <a:solidFill>
            <a:schemeClr val="dk2"/>
          </a:solidFill>
          <a:ln w="2222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93" name="Google Shape;93;p12"/>
          <p:cNvSpPr/>
          <p:nvPr/>
        </p:nvSpPr>
        <p:spPr>
          <a:xfrm rot="-5400000">
            <a:off x="2839285" y="2193453"/>
            <a:ext cx="654076" cy="5233775"/>
          </a:xfrm>
          <a:prstGeom prst="round2SameRect">
            <a:avLst>
              <a:gd name="adj1" fmla="val 16667"/>
              <a:gd name="adj2" fmla="val 0"/>
            </a:avLst>
          </a:prstGeom>
          <a:solidFill>
            <a:schemeClr val="dk2"/>
          </a:solidFill>
          <a:ln w="22225" cap="flat" cmpd="sng">
            <a:solidFill>
              <a:schemeClr val="dk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94" name="Google Shape;94;p12"/>
          <p:cNvPicPr preferRelativeResize="0"/>
          <p:nvPr/>
        </p:nvPicPr>
        <p:blipFill rotWithShape="1">
          <a:blip r:embed="rId2">
            <a:alphaModFix/>
          </a:blip>
          <a:srcRect l="7416" r="32083"/>
          <a:stretch/>
        </p:blipFill>
        <p:spPr>
          <a:xfrm>
            <a:off x="5783211" y="0"/>
            <a:ext cx="6408789" cy="6858000"/>
          </a:xfrm>
          <a:prstGeom prst="rect">
            <a:avLst/>
          </a:prstGeom>
          <a:noFill/>
          <a:ln>
            <a:noFill/>
          </a:ln>
        </p:spPr>
      </p:pic>
      <p:sp>
        <p:nvSpPr>
          <p:cNvPr id="95" name="Google Shape;95;p12"/>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96" name="Google Shape;96;p12" descr="A cartoon of a city&#10;&#10;Description automatically generated with low confidence"/>
          <p:cNvPicPr preferRelativeResize="0"/>
          <p:nvPr/>
        </p:nvPicPr>
        <p:blipFill rotWithShape="1">
          <a:blip r:embed="rId3">
            <a:alphaModFix/>
          </a:blip>
          <a:srcRect/>
          <a:stretch/>
        </p:blipFill>
        <p:spPr>
          <a:xfrm>
            <a:off x="360000" y="6253167"/>
            <a:ext cx="844456" cy="352833"/>
          </a:xfrm>
          <a:prstGeom prst="rect">
            <a:avLst/>
          </a:prstGeom>
          <a:noFill/>
          <a:ln>
            <a:noFill/>
          </a:ln>
        </p:spPr>
      </p:pic>
      <p:sp>
        <p:nvSpPr>
          <p:cNvPr id="97" name="Google Shape;97;p12"/>
          <p:cNvSpPr txBox="1">
            <a:spLocks noGrp="1"/>
          </p:cNvSpPr>
          <p:nvPr>
            <p:ph type="body" idx="1"/>
          </p:nvPr>
        </p:nvSpPr>
        <p:spPr>
          <a:xfrm>
            <a:off x="771684" y="2754316"/>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8" name="Google Shape;98;p12"/>
          <p:cNvSpPr txBox="1">
            <a:spLocks noGrp="1"/>
          </p:cNvSpPr>
          <p:nvPr>
            <p:ph type="body" idx="2"/>
          </p:nvPr>
        </p:nvSpPr>
        <p:spPr>
          <a:xfrm>
            <a:off x="771684" y="3695476"/>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9" name="Google Shape;99;p12"/>
          <p:cNvSpPr txBox="1">
            <a:spLocks noGrp="1"/>
          </p:cNvSpPr>
          <p:nvPr>
            <p:ph type="body" idx="3"/>
          </p:nvPr>
        </p:nvSpPr>
        <p:spPr>
          <a:xfrm>
            <a:off x="782228" y="4651853"/>
            <a:ext cx="3340100" cy="417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800"/>
              <a:buNone/>
              <a:defRPr sz="1800" b="1">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0" name="Google Shape;100;p12"/>
          <p:cNvSpPr txBox="1">
            <a:spLocks noGrp="1"/>
          </p:cNvSpPr>
          <p:nvPr>
            <p:ph type="body" idx="4"/>
          </p:nvPr>
        </p:nvSpPr>
        <p:spPr>
          <a:xfrm>
            <a:off x="549434" y="620295"/>
            <a:ext cx="4013200" cy="94212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4000"/>
              <a:buNone/>
              <a:defRPr sz="40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arašas 3">
  <p:cSld name="Sarašas 3">
    <p:spTree>
      <p:nvGrpSpPr>
        <p:cNvPr id="1" name="Shape 101"/>
        <p:cNvGrpSpPr/>
        <p:nvPr/>
      </p:nvGrpSpPr>
      <p:grpSpPr>
        <a:xfrm>
          <a:off x="0" y="0"/>
          <a:ext cx="0" cy="0"/>
          <a:chOff x="0" y="0"/>
          <a:chExt cx="0" cy="0"/>
        </a:xfrm>
      </p:grpSpPr>
      <p:pic>
        <p:nvPicPr>
          <p:cNvPr id="102" name="Google Shape;102;p13"/>
          <p:cNvPicPr preferRelativeResize="0"/>
          <p:nvPr/>
        </p:nvPicPr>
        <p:blipFill rotWithShape="1">
          <a:blip r:embed="rId2">
            <a:alphaModFix/>
          </a:blip>
          <a:srcRect l="16197" r="16197"/>
          <a:stretch/>
        </p:blipFill>
        <p:spPr>
          <a:xfrm>
            <a:off x="4921199" y="1924163"/>
            <a:ext cx="1705168" cy="1670417"/>
          </a:xfrm>
          <a:prstGeom prst="roundRect">
            <a:avLst>
              <a:gd name="adj" fmla="val 16667"/>
            </a:avLst>
          </a:prstGeom>
          <a:solidFill>
            <a:schemeClr val="accent6"/>
          </a:solidFill>
          <a:ln>
            <a:noFill/>
          </a:ln>
        </p:spPr>
      </p:pic>
      <p:pic>
        <p:nvPicPr>
          <p:cNvPr id="103" name="Google Shape;103;p13"/>
          <p:cNvPicPr preferRelativeResize="0"/>
          <p:nvPr/>
        </p:nvPicPr>
        <p:blipFill rotWithShape="1">
          <a:blip r:embed="rId3">
            <a:alphaModFix/>
          </a:blip>
          <a:srcRect l="16186" r="16185"/>
          <a:stretch/>
        </p:blipFill>
        <p:spPr>
          <a:xfrm>
            <a:off x="8439001" y="1924163"/>
            <a:ext cx="1705168" cy="1670417"/>
          </a:xfrm>
          <a:prstGeom prst="roundRect">
            <a:avLst>
              <a:gd name="adj" fmla="val 16667"/>
            </a:avLst>
          </a:prstGeom>
          <a:solidFill>
            <a:schemeClr val="accent6"/>
          </a:solidFill>
          <a:ln>
            <a:noFill/>
          </a:ln>
        </p:spPr>
      </p:pic>
      <p:pic>
        <p:nvPicPr>
          <p:cNvPr id="104" name="Google Shape;104;p13"/>
          <p:cNvPicPr preferRelativeResize="0"/>
          <p:nvPr/>
        </p:nvPicPr>
        <p:blipFill rotWithShape="1">
          <a:blip r:embed="rId4">
            <a:alphaModFix/>
          </a:blip>
          <a:srcRect l="15947" r="15946"/>
          <a:stretch/>
        </p:blipFill>
        <p:spPr>
          <a:xfrm>
            <a:off x="1550238" y="1924165"/>
            <a:ext cx="1705168" cy="1670417"/>
          </a:xfrm>
          <a:prstGeom prst="roundRect">
            <a:avLst>
              <a:gd name="adj" fmla="val 16667"/>
            </a:avLst>
          </a:prstGeom>
          <a:solidFill>
            <a:schemeClr val="accent6"/>
          </a:solidFill>
          <a:ln>
            <a:noFill/>
          </a:ln>
        </p:spPr>
      </p:pic>
      <p:sp>
        <p:nvSpPr>
          <p:cNvPr id="105" name="Google Shape;105;p13"/>
          <p:cNvSpPr/>
          <p:nvPr/>
        </p:nvSpPr>
        <p:spPr>
          <a:xfrm>
            <a:off x="0" y="0"/>
            <a:ext cx="12192000" cy="6858000"/>
          </a:xfrm>
          <a:prstGeom prst="rect">
            <a:avLst/>
          </a:prstGeom>
          <a:noFill/>
          <a:ln w="508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106" name="Google Shape;106;p13" descr="A cartoon of a city&#10;&#10;Description automatically generated with low confidence"/>
          <p:cNvPicPr preferRelativeResize="0"/>
          <p:nvPr/>
        </p:nvPicPr>
        <p:blipFill rotWithShape="1">
          <a:blip r:embed="rId5">
            <a:alphaModFix/>
          </a:blip>
          <a:srcRect/>
          <a:stretch/>
        </p:blipFill>
        <p:spPr>
          <a:xfrm>
            <a:off x="360000" y="6253167"/>
            <a:ext cx="844456" cy="352833"/>
          </a:xfrm>
          <a:prstGeom prst="rect">
            <a:avLst/>
          </a:prstGeom>
          <a:noFill/>
          <a:ln>
            <a:noFill/>
          </a:ln>
        </p:spPr>
      </p:pic>
      <p:sp>
        <p:nvSpPr>
          <p:cNvPr id="107" name="Google Shape;107;p13"/>
          <p:cNvSpPr txBox="1">
            <a:spLocks noGrp="1"/>
          </p:cNvSpPr>
          <p:nvPr>
            <p:ph type="body" idx="1"/>
          </p:nvPr>
        </p:nvSpPr>
        <p:spPr>
          <a:xfrm>
            <a:off x="962959" y="3725342"/>
            <a:ext cx="2879725" cy="595312"/>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2"/>
              </a:buClr>
              <a:buSzPts val="2800"/>
              <a:buNone/>
              <a:defRPr b="1">
                <a:solidFill>
                  <a:schemeClr val="lt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8" name="Google Shape;108;p13"/>
          <p:cNvSpPr txBox="1">
            <a:spLocks noGrp="1"/>
          </p:cNvSpPr>
          <p:nvPr>
            <p:ph type="body" idx="2"/>
          </p:nvPr>
        </p:nvSpPr>
        <p:spPr>
          <a:xfrm>
            <a:off x="1081412" y="4320654"/>
            <a:ext cx="2642818" cy="1581604"/>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9" name="Google Shape;109;p13"/>
          <p:cNvSpPr txBox="1">
            <a:spLocks noGrp="1"/>
          </p:cNvSpPr>
          <p:nvPr>
            <p:ph type="body" idx="3"/>
          </p:nvPr>
        </p:nvSpPr>
        <p:spPr>
          <a:xfrm>
            <a:off x="4264959" y="3739155"/>
            <a:ext cx="2879725" cy="595312"/>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2"/>
              </a:buClr>
              <a:buSzPts val="2800"/>
              <a:buNone/>
              <a:defRPr b="1">
                <a:solidFill>
                  <a:schemeClr val="lt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0" name="Google Shape;110;p13"/>
          <p:cNvSpPr txBox="1">
            <a:spLocks noGrp="1"/>
          </p:cNvSpPr>
          <p:nvPr>
            <p:ph type="body" idx="4"/>
          </p:nvPr>
        </p:nvSpPr>
        <p:spPr>
          <a:xfrm>
            <a:off x="4383412" y="4334467"/>
            <a:ext cx="2642818" cy="1581604"/>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1" name="Google Shape;111;p13"/>
          <p:cNvSpPr txBox="1">
            <a:spLocks noGrp="1"/>
          </p:cNvSpPr>
          <p:nvPr>
            <p:ph type="body" idx="5"/>
          </p:nvPr>
        </p:nvSpPr>
        <p:spPr>
          <a:xfrm>
            <a:off x="7811149" y="3725342"/>
            <a:ext cx="2879725" cy="595312"/>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2"/>
              </a:buClr>
              <a:buSzPts val="2800"/>
              <a:buNone/>
              <a:defRPr b="1">
                <a:solidFill>
                  <a:schemeClr val="lt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2" name="Google Shape;112;p13"/>
          <p:cNvSpPr txBox="1">
            <a:spLocks noGrp="1"/>
          </p:cNvSpPr>
          <p:nvPr>
            <p:ph type="body" idx="6"/>
          </p:nvPr>
        </p:nvSpPr>
        <p:spPr>
          <a:xfrm>
            <a:off x="7929602" y="4320654"/>
            <a:ext cx="2642818" cy="1581604"/>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dk2"/>
              </a:buClr>
              <a:buSzPts val="1400"/>
              <a:buNone/>
              <a:defRPr sz="14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3" name="Google Shape;113;p13"/>
          <p:cNvSpPr txBox="1">
            <a:spLocks noGrp="1"/>
          </p:cNvSpPr>
          <p:nvPr>
            <p:ph type="body" idx="7"/>
          </p:nvPr>
        </p:nvSpPr>
        <p:spPr>
          <a:xfrm>
            <a:off x="396221" y="497358"/>
            <a:ext cx="4013200" cy="94212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4000"/>
              <a:buNone/>
              <a:defRPr sz="4000" b="1">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lt-LT"/>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1"/>
          <p:cNvPicPr preferRelativeResize="0"/>
          <p:nvPr/>
        </p:nvPicPr>
        <p:blipFill rotWithShape="1">
          <a:blip r:embed="rId3">
            <a:alphaModFix/>
          </a:blip>
          <a:srcRect t="12474" b="12473"/>
          <a:stretch/>
        </p:blipFill>
        <p:spPr>
          <a:xfrm>
            <a:off x="-1" y="-631371"/>
            <a:ext cx="13314437" cy="7489371"/>
          </a:xfrm>
          <a:prstGeom prst="rect">
            <a:avLst/>
          </a:prstGeom>
          <a:noFill/>
          <a:ln>
            <a:noFill/>
          </a:ln>
        </p:spPr>
      </p:pic>
      <p:sp>
        <p:nvSpPr>
          <p:cNvPr id="119" name="Google Shape;119;p1"/>
          <p:cNvSpPr/>
          <p:nvPr/>
        </p:nvSpPr>
        <p:spPr>
          <a:xfrm rot="-532554">
            <a:off x="991395" y="-1047209"/>
            <a:ext cx="2173229" cy="2253721"/>
          </a:xfrm>
          <a:prstGeom prst="roundRect">
            <a:avLst>
              <a:gd name="adj" fmla="val 16667"/>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120" name="Google Shape;120;p1" descr="A picture containing icon&#10;&#10;Description automatically generated"/>
          <p:cNvPicPr preferRelativeResize="0"/>
          <p:nvPr/>
        </p:nvPicPr>
        <p:blipFill rotWithShape="1">
          <a:blip r:embed="rId4">
            <a:alphaModFix/>
          </a:blip>
          <a:srcRect/>
          <a:stretch/>
        </p:blipFill>
        <p:spPr>
          <a:xfrm>
            <a:off x="1363314" y="211734"/>
            <a:ext cx="1495491" cy="617051"/>
          </a:xfrm>
          <a:prstGeom prst="rect">
            <a:avLst/>
          </a:prstGeom>
          <a:noFill/>
          <a:ln>
            <a:noFill/>
          </a:ln>
        </p:spPr>
      </p:pic>
      <p:sp>
        <p:nvSpPr>
          <p:cNvPr id="121" name="Google Shape;121;p1"/>
          <p:cNvSpPr/>
          <p:nvPr/>
        </p:nvSpPr>
        <p:spPr>
          <a:xfrm rot="552471">
            <a:off x="629541" y="3972376"/>
            <a:ext cx="2347660" cy="3395081"/>
          </a:xfrm>
          <a:prstGeom prst="roundRect">
            <a:avLst>
              <a:gd name="adj" fmla="val 16667"/>
            </a:avLst>
          </a:prstGeom>
          <a:solidFill>
            <a:srgbClr val="928DF2"/>
          </a:solidFill>
          <a:ln w="12700" cap="flat" cmpd="sng">
            <a:solidFill>
              <a:srgbClr val="928DF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22" name="Google Shape;122;p1"/>
          <p:cNvSpPr/>
          <p:nvPr/>
        </p:nvSpPr>
        <p:spPr>
          <a:xfrm rot="552471">
            <a:off x="3960570" y="4516531"/>
            <a:ext cx="2347660" cy="3395081"/>
          </a:xfrm>
          <a:prstGeom prst="roundRect">
            <a:avLst>
              <a:gd name="adj" fmla="val 16667"/>
            </a:avLst>
          </a:prstGeom>
          <a:solidFill>
            <a:srgbClr val="928DF2"/>
          </a:solidFill>
          <a:ln w="12700" cap="flat" cmpd="sng">
            <a:solidFill>
              <a:srgbClr val="928DF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23" name="Google Shape;123;p1"/>
          <p:cNvSpPr/>
          <p:nvPr/>
        </p:nvSpPr>
        <p:spPr>
          <a:xfrm rot="552471">
            <a:off x="1733319" y="4238974"/>
            <a:ext cx="3366837" cy="3395081"/>
          </a:xfrm>
          <a:prstGeom prst="roundRect">
            <a:avLst>
              <a:gd name="adj" fmla="val 16667"/>
            </a:avLst>
          </a:prstGeom>
          <a:solidFill>
            <a:srgbClr val="928DF2"/>
          </a:solidFill>
          <a:ln w="12700" cap="flat" cmpd="sng">
            <a:solidFill>
              <a:srgbClr val="928DF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24" name="Google Shape;124;p1"/>
          <p:cNvSpPr txBox="1"/>
          <p:nvPr/>
        </p:nvSpPr>
        <p:spPr>
          <a:xfrm>
            <a:off x="1137539" y="4860388"/>
            <a:ext cx="4958461" cy="1353683"/>
          </a:xfrm>
          <a:prstGeom prst="rect">
            <a:avLst/>
          </a:prstGeom>
          <a:noFill/>
          <a:ln>
            <a:noFill/>
          </a:ln>
        </p:spPr>
        <p:txBody>
          <a:bodyPr spcFirstLastPara="1" wrap="square" lIns="91425" tIns="45700" rIns="91425" bIns="45700" anchor="ctr" anchorCtr="0">
            <a:noAutofit/>
          </a:bodyPr>
          <a:lstStyle/>
          <a:p>
            <a:pPr marL="0" marR="0" lvl="0" indent="0" algn="l" rtl="0">
              <a:lnSpc>
                <a:spcPct val="87500"/>
              </a:lnSpc>
              <a:spcBef>
                <a:spcPts val="0"/>
              </a:spcBef>
              <a:spcAft>
                <a:spcPts val="0"/>
              </a:spcAft>
              <a:buNone/>
            </a:pPr>
            <a:r>
              <a:rPr lang="lt-LT" sz="4000" b="1" i="0" u="none" strike="noStrike" cap="none">
                <a:solidFill>
                  <a:schemeClr val="lt1"/>
                </a:solidFill>
                <a:latin typeface="Arial"/>
                <a:ea typeface="Arial"/>
                <a:cs typeface="Arial"/>
                <a:sym typeface="Arial"/>
              </a:rPr>
              <a:t>Kaip pristatyti idėją per trumpą laiką?</a:t>
            </a:r>
            <a:endParaRPr/>
          </a:p>
        </p:txBody>
      </p:sp>
      <p:sp>
        <p:nvSpPr>
          <p:cNvPr id="125" name="Google Shape;125;p1"/>
          <p:cNvSpPr txBox="1"/>
          <p:nvPr/>
        </p:nvSpPr>
        <p:spPr>
          <a:xfrm>
            <a:off x="1224830" y="6108580"/>
            <a:ext cx="5480467" cy="491782"/>
          </a:xfrm>
          <a:prstGeom prst="rect">
            <a:avLst/>
          </a:prstGeom>
          <a:noFill/>
          <a:ln>
            <a:noFill/>
          </a:ln>
        </p:spPr>
        <p:txBody>
          <a:bodyPr spcFirstLastPara="1" wrap="square" lIns="0" tIns="45700" rIns="91425" bIns="45700" anchor="t" anchorCtr="0">
            <a:noAutofit/>
          </a:bodyPr>
          <a:lstStyle/>
          <a:p>
            <a:pPr marL="0" marR="0" lvl="0" indent="0" algn="l" rtl="0">
              <a:lnSpc>
                <a:spcPct val="100000"/>
              </a:lnSpc>
              <a:spcBef>
                <a:spcPts val="0"/>
              </a:spcBef>
              <a:spcAft>
                <a:spcPts val="0"/>
              </a:spcAft>
              <a:buClr>
                <a:schemeClr val="lt1"/>
              </a:buClr>
              <a:buSzPts val="1400"/>
              <a:buFont typeface="Arial"/>
              <a:buNone/>
            </a:pPr>
            <a:r>
              <a:rPr lang="lt-LT" sz="1400" b="0" i="1" u="none" strike="noStrike" cap="none">
                <a:solidFill>
                  <a:schemeClr val="lt1"/>
                </a:solidFill>
                <a:latin typeface="Arial"/>
                <a:ea typeface="Arial"/>
                <a:cs typeface="Arial"/>
                <a:sym typeface="Arial"/>
              </a:rPr>
              <a:t>„Elevator pitch“ metodas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0"/>
        <p:cNvGrpSpPr/>
        <p:nvPr/>
      </p:nvGrpSpPr>
      <p:grpSpPr>
        <a:xfrm>
          <a:off x="0" y="0"/>
          <a:ext cx="0" cy="0"/>
          <a:chOff x="0" y="0"/>
          <a:chExt cx="0" cy="0"/>
        </a:xfrm>
      </p:grpSpPr>
      <p:sp>
        <p:nvSpPr>
          <p:cNvPr id="131" name="Google Shape;131;p2"/>
          <p:cNvSpPr txBox="1">
            <a:spLocks noGrp="1"/>
          </p:cNvSpPr>
          <p:nvPr>
            <p:ph type="title"/>
          </p:nvPr>
        </p:nvSpPr>
        <p:spPr>
          <a:xfrm>
            <a:off x="838200" y="530626"/>
            <a:ext cx="52578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000"/>
              <a:buFont typeface="Arial"/>
              <a:buNone/>
            </a:pPr>
            <a:r>
              <a:rPr lang="lt-LT"/>
              <a:t>„Elevator pitch“ metodas</a:t>
            </a:r>
            <a:endParaRPr/>
          </a:p>
        </p:txBody>
      </p:sp>
      <p:sp>
        <p:nvSpPr>
          <p:cNvPr id="132" name="Google Shape;132;p2"/>
          <p:cNvSpPr txBox="1">
            <a:spLocks noGrp="1"/>
          </p:cNvSpPr>
          <p:nvPr>
            <p:ph type="body" idx="1"/>
          </p:nvPr>
        </p:nvSpPr>
        <p:spPr>
          <a:xfrm>
            <a:off x="838200" y="1973263"/>
            <a:ext cx="5257800" cy="145573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1400"/>
              <a:buNone/>
            </a:pPr>
            <a:r>
              <a:rPr lang="lt-LT"/>
              <a:t>Metodas, kurio tikslas – per labai trumpą laiką pristatyti savo idėją/produktą/paslaugą, paminint tik svarbiausią informaciją. </a:t>
            </a:r>
            <a:br>
              <a:rPr lang="lt-LT"/>
            </a:br>
            <a:br>
              <a:rPr lang="lt-LT"/>
            </a:br>
            <a:r>
              <a:rPr lang="lt-LT"/>
              <a:t>Rekomenduojamas pristatymo laikas: idealiu atveju – 30 s., vid. – 60 s., ilgiausias galimas – 90 s.</a:t>
            </a:r>
            <a:br>
              <a:rPr lang="lt-LT"/>
            </a:br>
            <a:br>
              <a:rPr lang="lt-LT"/>
            </a:br>
            <a:r>
              <a:rPr lang="lt-LT"/>
              <a:t>Būtent tiek laiko vidutiniškai trunka kelionė liftu.</a:t>
            </a:r>
            <a:endParaRPr/>
          </a:p>
        </p:txBody>
      </p:sp>
      <p:sp>
        <p:nvSpPr>
          <p:cNvPr id="133" name="Google Shape;133;p2"/>
          <p:cNvSpPr/>
          <p:nvPr/>
        </p:nvSpPr>
        <p:spPr>
          <a:xfrm rot="-1153822">
            <a:off x="5665671" y="2230642"/>
            <a:ext cx="6498036" cy="5958085"/>
          </a:xfrm>
          <a:prstGeom prst="roundRect">
            <a:avLst>
              <a:gd name="adj" fmla="val 16667"/>
            </a:avLst>
          </a:prstGeom>
          <a:blipFill rotWithShape="0">
            <a:blip r:embed="rId3">
              <a:alphaModFix/>
            </a:blip>
            <a:stretch>
              <a:fillRect/>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34" name="Google Shape;134;p2"/>
          <p:cNvSpPr txBox="1"/>
          <p:nvPr/>
        </p:nvSpPr>
        <p:spPr>
          <a:xfrm>
            <a:off x="7119257" y="6357257"/>
            <a:ext cx="4844143" cy="2616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lt-LT" sz="1100" b="0" i="1" u="none" strike="noStrike" cap="none">
                <a:solidFill>
                  <a:schemeClr val="lt1"/>
                </a:solidFill>
                <a:latin typeface="Arial"/>
                <a:ea typeface="Arial"/>
                <a:cs typeface="Arial"/>
                <a:sym typeface="Arial"/>
              </a:rPr>
              <a:t>Nuotrauka: Petr Magera iš „Unsplash“</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3"/>
          <p:cNvSpPr txBox="1">
            <a:spLocks noGrp="1"/>
          </p:cNvSpPr>
          <p:nvPr>
            <p:ph type="body" idx="1"/>
          </p:nvPr>
        </p:nvSpPr>
        <p:spPr>
          <a:xfrm>
            <a:off x="364377" y="446123"/>
            <a:ext cx="6145280" cy="942129"/>
          </a:xfrm>
          <a:prstGeom prst="rect">
            <a:avLst/>
          </a:prstGeom>
          <a:noFill/>
          <a:ln>
            <a:noFill/>
          </a:ln>
        </p:spPr>
        <p:txBody>
          <a:bodyPr spcFirstLastPara="1" wrap="square" lIns="91425" tIns="45700" rIns="91425" bIns="45700" anchor="t" anchorCtr="0">
            <a:normAutofit fontScale="92500"/>
          </a:bodyPr>
          <a:lstStyle/>
          <a:p>
            <a:pPr marL="0" lvl="0" indent="0" algn="l" rtl="0">
              <a:lnSpc>
                <a:spcPct val="90000"/>
              </a:lnSpc>
              <a:spcBef>
                <a:spcPts val="0"/>
              </a:spcBef>
              <a:spcAft>
                <a:spcPts val="0"/>
              </a:spcAft>
              <a:buClr>
                <a:schemeClr val="lt2"/>
              </a:buClr>
              <a:buSzPct val="100000"/>
              <a:buNone/>
            </a:pPr>
            <a:r>
              <a:rPr lang="lt-LT">
                <a:solidFill>
                  <a:schemeClr val="lt2"/>
                </a:solidFill>
              </a:rPr>
              <a:t>„Elevator pitch“ šablonas</a:t>
            </a:r>
            <a:endParaRPr/>
          </a:p>
        </p:txBody>
      </p:sp>
      <p:sp>
        <p:nvSpPr>
          <p:cNvPr id="141" name="Google Shape;141;p3"/>
          <p:cNvSpPr txBox="1"/>
          <p:nvPr/>
        </p:nvSpPr>
        <p:spPr>
          <a:xfrm>
            <a:off x="636520" y="1023257"/>
            <a:ext cx="6145280" cy="942129"/>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2"/>
              </a:buClr>
              <a:buSzPts val="1600"/>
              <a:buFont typeface="Arial"/>
              <a:buNone/>
            </a:pPr>
            <a:r>
              <a:rPr lang="lt-LT" sz="1600" b="0" i="0" u="none" strike="noStrike" cap="none">
                <a:solidFill>
                  <a:schemeClr val="dk2"/>
                </a:solidFill>
                <a:latin typeface="Arial"/>
                <a:ea typeface="Arial"/>
                <a:cs typeface="Arial"/>
                <a:sym typeface="Arial"/>
              </a:rPr>
              <a:t>Kuo įdomi, išskirtinė ir naudinga jūsų idėja?</a:t>
            </a:r>
            <a:endParaRPr/>
          </a:p>
        </p:txBody>
      </p:sp>
      <p:sp>
        <p:nvSpPr>
          <p:cNvPr id="142" name="Google Shape;142;p3"/>
          <p:cNvSpPr txBox="1"/>
          <p:nvPr/>
        </p:nvSpPr>
        <p:spPr>
          <a:xfrm>
            <a:off x="832800" y="2097149"/>
            <a:ext cx="10526400" cy="1685700"/>
          </a:xfrm>
          <a:prstGeom prst="rect">
            <a:avLst/>
          </a:prstGeom>
          <a:noFill/>
          <a:ln>
            <a:noFill/>
          </a:ln>
        </p:spPr>
        <p:txBody>
          <a:bodyPr spcFirstLastPara="1" wrap="square" lIns="91425" tIns="45700" rIns="91425" bIns="45700" anchor="t" anchorCtr="0">
            <a:noAutofit/>
          </a:bodyPr>
          <a:lstStyle/>
          <a:p>
            <a:pPr marL="0" marR="0" lvl="0" indent="0" algn="l" rtl="0">
              <a:lnSpc>
                <a:spcPct val="200000"/>
              </a:lnSpc>
              <a:spcBef>
                <a:spcPts val="0"/>
              </a:spcBef>
              <a:spcAft>
                <a:spcPts val="0"/>
              </a:spcAft>
              <a:buClr>
                <a:schemeClr val="dk1"/>
              </a:buClr>
              <a:buSzPts val="1600"/>
              <a:buFont typeface="Arial"/>
              <a:buNone/>
            </a:pPr>
            <a:r>
              <a:rPr lang="lt-LT" sz="1600" b="0" i="0" u="none" strike="noStrike" cap="none">
                <a:solidFill>
                  <a:schemeClr val="dk1"/>
                </a:solidFill>
                <a:latin typeface="Arial"/>
                <a:ea typeface="Arial"/>
                <a:cs typeface="Arial"/>
                <a:sym typeface="Arial"/>
              </a:rPr>
              <a:t>Didelei daliai __________________________________, kurie susiduria ________________________________, mūsų siūlomas sprendimas – ___________________________________</a:t>
            </a:r>
            <a:r>
              <a:rPr lang="lt-LT" sz="1600">
                <a:solidFill>
                  <a:schemeClr val="dk1"/>
                </a:solidFill>
              </a:rPr>
              <a:t> –</a:t>
            </a:r>
            <a:r>
              <a:rPr lang="lt-LT" sz="1600" b="0" i="0" u="none" strike="noStrike" cap="none">
                <a:solidFill>
                  <a:schemeClr val="dk1"/>
                </a:solidFill>
                <a:latin typeface="Arial"/>
                <a:ea typeface="Arial"/>
                <a:cs typeface="Arial"/>
                <a:sym typeface="Arial"/>
              </a:rPr>
              <a:t> padėtų ____________________</a:t>
            </a:r>
            <a:r>
              <a:rPr lang="lt-LT" sz="1600">
                <a:solidFill>
                  <a:schemeClr val="dk1"/>
                </a:solidFill>
              </a:rPr>
              <a:t>__</a:t>
            </a:r>
            <a:r>
              <a:rPr lang="lt-LT" sz="1600" b="0" i="0" u="none" strike="noStrike" cap="none">
                <a:solidFill>
                  <a:schemeClr val="dk1"/>
                </a:solidFill>
                <a:latin typeface="Arial"/>
                <a:ea typeface="Arial"/>
                <a:cs typeface="Arial"/>
                <a:sym typeface="Arial"/>
              </a:rPr>
              <a:t>__</a:t>
            </a:r>
            <a:r>
              <a:rPr lang="lt-LT" sz="1600">
                <a:solidFill>
                  <a:schemeClr val="dk1"/>
                </a:solidFill>
              </a:rPr>
              <a:t> ______________________________</a:t>
            </a:r>
            <a:r>
              <a:rPr lang="lt-LT" sz="1600" b="0" i="0" u="none" strike="noStrike" cap="none">
                <a:solidFill>
                  <a:schemeClr val="dk1"/>
                </a:solidFill>
                <a:latin typeface="Arial"/>
                <a:ea typeface="Arial"/>
                <a:cs typeface="Arial"/>
                <a:sym typeface="Arial"/>
              </a:rPr>
              <a:t>.</a:t>
            </a:r>
            <a:endParaRPr sz="1600" b="0" i="0" u="none" strike="noStrike" cap="none">
              <a:solidFill>
                <a:schemeClr val="dk1"/>
              </a:solidFill>
              <a:latin typeface="Arial"/>
              <a:ea typeface="Arial"/>
              <a:cs typeface="Arial"/>
              <a:sym typeface="Arial"/>
            </a:endParaRPr>
          </a:p>
          <a:p>
            <a:pPr marL="0" marR="0" lvl="0" indent="0" algn="l" rtl="0">
              <a:lnSpc>
                <a:spcPct val="200000"/>
              </a:lnSpc>
              <a:spcBef>
                <a:spcPts val="0"/>
              </a:spcBef>
              <a:spcAft>
                <a:spcPts val="0"/>
              </a:spcAft>
              <a:buClr>
                <a:schemeClr val="dk1"/>
              </a:buClr>
              <a:buSzPts val="1600"/>
              <a:buFont typeface="Arial"/>
              <a:buNone/>
            </a:pPr>
            <a:endParaRPr sz="1600">
              <a:solidFill>
                <a:schemeClr val="dk1"/>
              </a:solidFill>
            </a:endParaRPr>
          </a:p>
          <a:p>
            <a:pPr marL="0" marR="0" lvl="0" indent="0" algn="l" rtl="0">
              <a:lnSpc>
                <a:spcPct val="200000"/>
              </a:lnSpc>
              <a:spcBef>
                <a:spcPts val="0"/>
              </a:spcBef>
              <a:spcAft>
                <a:spcPts val="0"/>
              </a:spcAft>
              <a:buClr>
                <a:schemeClr val="dk1"/>
              </a:buClr>
              <a:buSzPts val="1600"/>
              <a:buFont typeface="Arial"/>
              <a:buNone/>
            </a:pPr>
            <a:r>
              <a:rPr lang="lt-LT" sz="1600">
                <a:solidFill>
                  <a:schemeClr val="dk1"/>
                </a:solidFill>
              </a:rPr>
              <a:t>Mūsų siūloma(-as) ____________________________________________ iš kitų rinkoje esančių panašių ____________________________________išsiskiria ______________________________________________.</a:t>
            </a:r>
            <a:br>
              <a:rPr lang="lt-LT" sz="1600" b="0" i="0" u="none" strike="noStrike" cap="none">
                <a:solidFill>
                  <a:schemeClr val="dk1"/>
                </a:solidFill>
                <a:latin typeface="Arial"/>
                <a:ea typeface="Arial"/>
                <a:cs typeface="Arial"/>
                <a:sym typeface="Arial"/>
              </a:rPr>
            </a:br>
            <a:br>
              <a:rPr lang="lt-LT" sz="1600" b="0" i="0" u="none" strike="noStrike" cap="none">
                <a:solidFill>
                  <a:schemeClr val="dk1"/>
                </a:solidFill>
                <a:latin typeface="Arial"/>
                <a:ea typeface="Arial"/>
                <a:cs typeface="Arial"/>
                <a:sym typeface="Arial"/>
              </a:rPr>
            </a:br>
            <a:endParaRPr sz="1600" b="0" i="0" u="none" strike="noStrike" cap="none">
              <a:solidFill>
                <a:schemeClr val="dk1"/>
              </a:solidFill>
              <a:latin typeface="Arial"/>
              <a:ea typeface="Arial"/>
              <a:cs typeface="Arial"/>
              <a:sym typeface="Arial"/>
            </a:endParaRPr>
          </a:p>
        </p:txBody>
      </p:sp>
      <p:sp>
        <p:nvSpPr>
          <p:cNvPr id="143" name="Google Shape;143;p3"/>
          <p:cNvSpPr txBox="1"/>
          <p:nvPr/>
        </p:nvSpPr>
        <p:spPr>
          <a:xfrm>
            <a:off x="2605352" y="2072951"/>
            <a:ext cx="2894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lt-LT" dirty="0">
                <a:solidFill>
                  <a:srgbClr val="928DF2"/>
                </a:solidFill>
              </a:rPr>
              <a:t>(tikslinė auditorija, galimi klientai)</a:t>
            </a:r>
            <a:endParaRPr dirty="0">
              <a:solidFill>
                <a:srgbClr val="928DF2"/>
              </a:solidFill>
            </a:endParaRPr>
          </a:p>
        </p:txBody>
      </p:sp>
      <p:sp>
        <p:nvSpPr>
          <p:cNvPr id="144" name="Google Shape;144;p3"/>
          <p:cNvSpPr txBox="1"/>
          <p:nvPr/>
        </p:nvSpPr>
        <p:spPr>
          <a:xfrm>
            <a:off x="8089525" y="2086398"/>
            <a:ext cx="2701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lt-LT" dirty="0">
                <a:solidFill>
                  <a:srgbClr val="928DF2"/>
                </a:solidFill>
              </a:rPr>
              <a:t>(problema, skaudulys )</a:t>
            </a:r>
            <a:endParaRPr dirty="0">
              <a:solidFill>
                <a:srgbClr val="928DF2"/>
              </a:solidFill>
            </a:endParaRPr>
          </a:p>
        </p:txBody>
      </p:sp>
      <p:sp>
        <p:nvSpPr>
          <p:cNvPr id="145" name="Google Shape;145;p3"/>
          <p:cNvSpPr txBox="1"/>
          <p:nvPr/>
        </p:nvSpPr>
        <p:spPr>
          <a:xfrm>
            <a:off x="4227975" y="2598476"/>
            <a:ext cx="2894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lt-LT" dirty="0">
                <a:solidFill>
                  <a:srgbClr val="928DF2"/>
                </a:solidFill>
              </a:rPr>
              <a:t>(produktas, paslauga, idėja)</a:t>
            </a:r>
            <a:endParaRPr dirty="0">
              <a:solidFill>
                <a:srgbClr val="928DF2"/>
              </a:solidFill>
            </a:endParaRPr>
          </a:p>
        </p:txBody>
      </p:sp>
      <p:sp>
        <p:nvSpPr>
          <p:cNvPr id="146" name="Google Shape;146;p3"/>
          <p:cNvSpPr txBox="1"/>
          <p:nvPr/>
        </p:nvSpPr>
        <p:spPr>
          <a:xfrm>
            <a:off x="8464800" y="2611923"/>
            <a:ext cx="2894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lt-LT" dirty="0">
                <a:solidFill>
                  <a:srgbClr val="928DF2"/>
                </a:solidFill>
              </a:rPr>
              <a:t>(problema, kurią spręstų, ar vertė, </a:t>
            </a:r>
            <a:endParaRPr dirty="0">
              <a:solidFill>
                <a:srgbClr val="928DF2"/>
              </a:solidFill>
            </a:endParaRPr>
          </a:p>
        </p:txBody>
      </p:sp>
      <p:sp>
        <p:nvSpPr>
          <p:cNvPr id="147" name="Google Shape;147;p3"/>
          <p:cNvSpPr txBox="1"/>
          <p:nvPr/>
        </p:nvSpPr>
        <p:spPr>
          <a:xfrm>
            <a:off x="3615250" y="3914625"/>
            <a:ext cx="2894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lt-LT">
                <a:solidFill>
                  <a:srgbClr val="928DF2"/>
                </a:solidFill>
              </a:rPr>
              <a:t>(produktas, paslauga, idėja)</a:t>
            </a:r>
            <a:endParaRPr>
              <a:solidFill>
                <a:srgbClr val="928DF2"/>
              </a:solidFill>
            </a:endParaRPr>
          </a:p>
        </p:txBody>
      </p:sp>
      <p:sp>
        <p:nvSpPr>
          <p:cNvPr id="148" name="Google Shape;148;p3"/>
          <p:cNvSpPr txBox="1"/>
          <p:nvPr/>
        </p:nvSpPr>
        <p:spPr>
          <a:xfrm>
            <a:off x="929000" y="4520298"/>
            <a:ext cx="43557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lt-LT">
                <a:solidFill>
                  <a:srgbClr val="928DF2"/>
                </a:solidFill>
              </a:rPr>
              <a:t>(konkurentų produktai, paslaugos, idėjos)</a:t>
            </a:r>
            <a:endParaRPr>
              <a:solidFill>
                <a:srgbClr val="928DF2"/>
              </a:solidFill>
            </a:endParaRPr>
          </a:p>
        </p:txBody>
      </p:sp>
      <p:sp>
        <p:nvSpPr>
          <p:cNvPr id="149" name="Google Shape;149;p3"/>
          <p:cNvSpPr txBox="1"/>
          <p:nvPr/>
        </p:nvSpPr>
        <p:spPr>
          <a:xfrm>
            <a:off x="929000" y="2937150"/>
            <a:ext cx="3690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lt-LT">
                <a:solidFill>
                  <a:srgbClr val="928DF2"/>
                </a:solidFill>
              </a:rPr>
              <a:t>kurią sukurtų naujas produktas, idėja </a:t>
            </a:r>
            <a:endParaRPr>
              <a:solidFill>
                <a:srgbClr val="928DF2"/>
              </a:solidFill>
            </a:endParaRPr>
          </a:p>
        </p:txBody>
      </p:sp>
      <p:sp>
        <p:nvSpPr>
          <p:cNvPr id="150" name="Google Shape;150;p3"/>
          <p:cNvSpPr txBox="1"/>
          <p:nvPr/>
        </p:nvSpPr>
        <p:spPr>
          <a:xfrm>
            <a:off x="5772000" y="4574086"/>
            <a:ext cx="55872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lt-LT" dirty="0">
                <a:solidFill>
                  <a:srgbClr val="928DF2"/>
                </a:solidFill>
              </a:rPr>
              <a:t>(išskirtinę vertę kuriančios idėjos, produkto, paslaugos savybės)</a:t>
            </a:r>
            <a:endParaRPr dirty="0">
              <a:solidFill>
                <a:srgbClr val="928DF2"/>
              </a:solidFill>
            </a:endParaRPr>
          </a:p>
        </p:txBody>
      </p:sp>
    </p:spTree>
  </p:cSld>
  <p:clrMapOvr>
    <a:masterClrMapping/>
  </p:clrMapOvr>
</p:sld>
</file>

<file path=ppt/theme/theme1.xml><?xml version="1.0" encoding="utf-8"?>
<a:theme xmlns:a="http://schemas.openxmlformats.org/drawingml/2006/main" name="Office Theme">
  <a:themeElements>
    <a:clrScheme name="Custom 1">
      <a:dk1>
        <a:srgbClr val="0C0C0C"/>
      </a:dk1>
      <a:lt1>
        <a:srgbClr val="FFFFFF"/>
      </a:lt1>
      <a:dk2>
        <a:srgbClr val="172E62"/>
      </a:dk2>
      <a:lt2>
        <a:srgbClr val="928DF2"/>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190751af-2442-49a7-b7b9-9f0bcce858c9}" enabled="1" method="Privileged" siteId="{ea88e983-d65a-47b3-adb4-3e1c6d2110d2}" removed="0"/>
</clbl:labelList>
</file>

<file path=docProps/app.xml><?xml version="1.0" encoding="utf-8"?>
<Properties xmlns="http://schemas.openxmlformats.org/officeDocument/2006/extended-properties" xmlns:vt="http://schemas.openxmlformats.org/officeDocument/2006/docPropsVTypes">
  <TotalTime>0</TotalTime>
  <Words>421</Words>
  <Application>Microsoft Office PowerPoint</Application>
  <PresentationFormat>Widescreen</PresentationFormat>
  <Paragraphs>23</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PowerPoint Presentation</vt:lpstr>
      <vt:lpstr>„Elevator pitch“ metodas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Agnė Gaižauskaitė</dc:creator>
  <cp:lastModifiedBy>Agnė Gaižauskaitė</cp:lastModifiedBy>
  <cp:revision>1</cp:revision>
  <dcterms:created xsi:type="dcterms:W3CDTF">2022-11-07T08:56:14Z</dcterms:created>
  <dcterms:modified xsi:type="dcterms:W3CDTF">2022-12-20T06:56:15Z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0751af-2442-49a7-b7b9-9f0bcce858c9_Enabled">
    <vt:lpwstr>true</vt:lpwstr>
  </property>
  <property fmtid="{D5CDD505-2E9C-101B-9397-08002B2CF9AE}" pid="3" name="MSIP_Label_190751af-2442-49a7-b7b9-9f0bcce858c9_SetDate">
    <vt:lpwstr>2022-11-07T12:33:01Z</vt:lpwstr>
  </property>
  <property fmtid="{D5CDD505-2E9C-101B-9397-08002B2CF9AE}" pid="4" name="MSIP_Label_190751af-2442-49a7-b7b9-9f0bcce858c9_Method">
    <vt:lpwstr>Privileged</vt:lpwstr>
  </property>
  <property fmtid="{D5CDD505-2E9C-101B-9397-08002B2CF9AE}" pid="5" name="MSIP_Label_190751af-2442-49a7-b7b9-9f0bcce858c9_Name">
    <vt:lpwstr>Vidaus dokumentai</vt:lpwstr>
  </property>
  <property fmtid="{D5CDD505-2E9C-101B-9397-08002B2CF9AE}" pid="6" name="MSIP_Label_190751af-2442-49a7-b7b9-9f0bcce858c9_SiteId">
    <vt:lpwstr>ea88e983-d65a-47b3-adb4-3e1c6d2110d2</vt:lpwstr>
  </property>
  <property fmtid="{D5CDD505-2E9C-101B-9397-08002B2CF9AE}" pid="7" name="MSIP_Label_190751af-2442-49a7-b7b9-9f0bcce858c9_ActionId">
    <vt:lpwstr>b20fc750-3354-4060-b814-f055c8e57cfd</vt:lpwstr>
  </property>
  <property fmtid="{D5CDD505-2E9C-101B-9397-08002B2CF9AE}" pid="8" name="MSIP_Label_190751af-2442-49a7-b7b9-9f0bcce858c9_ContentBits">
    <vt:lpwstr>0</vt:lpwstr>
  </property>
</Properties>
</file>