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2" r:id="rId3"/>
    <p:sldId id="270" r:id="rId4"/>
    <p:sldId id="276" r:id="rId5"/>
    <p:sldId id="277" r:id="rId6"/>
    <p:sldId id="278" r:id="rId7"/>
    <p:sldId id="271" r:id="rId8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AC7A2B-5FCF-D248-14A7-57C6C6CC98CF}" name="Agnė Gaižauskaitė" initials="AG" userId="S::Agne.Gaizauskaite@ignitis.lt::8fc208b9-e547-4e09-83c5-74914c44733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0" autoAdjust="0"/>
    <p:restoredTop sz="88228" autoAdjust="0"/>
  </p:normalViewPr>
  <p:slideViewPr>
    <p:cSldViewPr snapToGrid="0">
      <p:cViewPr varScale="1">
        <p:scale>
          <a:sx n="70" d="100"/>
          <a:sy n="70" d="100"/>
        </p:scale>
        <p:origin x="10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4A4DED8-0528-2724-C34E-34F9B42C8D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C8564B-5EC6-E747-FC2A-469C3B950F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426BEB-D73D-4DB4-B2F9-BBEE99DB7FB7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4B6157-057D-81D5-B185-F3FCCAD1226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C014BF-971B-C5EC-2FA7-44E880F9AB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36EB7-DF11-41B6-A06D-9A7D6CBBA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8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B6E2C-99F6-49B0-82A6-68210690725A}" type="datetimeFigureOut">
              <a:rPr lang="lt-LT" smtClean="0"/>
              <a:t>2023-01-01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6EBE9-57F3-4BA8-B6C7-0AA315FC074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75038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76EBE9-57F3-4BA8-B6C7-0AA315FC0747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3176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76EBE9-57F3-4BA8-B6C7-0AA315FC0747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20767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76EBE9-57F3-4BA8-B6C7-0AA315FC0747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1258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12.jpe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D0FB8-3570-4373-AC2A-AE81E28FD5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2D15E4-892C-4957-A7EB-2A2FDA797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B9157-DFA8-4A45-AEC1-EFE5EA6B4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161E-1365-49DB-8338-4B6582F1267A}" type="datetimeFigureOut">
              <a:rPr lang="lt-LT" smtClean="0"/>
              <a:t>2023-01-01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FE50F-170B-468D-BA98-FDCDFD920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9DA88-64E9-4546-B4D6-318FC29FF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3E7E-0E75-4264-ADF2-2472B0DEBE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70578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araša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785FEC-FF3E-42DE-AB8B-E2838BB7D1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0" name="Picture 9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87C24FCC-602E-42F0-8131-A57FEE79F3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6" name="Text Placeholder 25">
            <a:extLst>
              <a:ext uri="{FF2B5EF4-FFF2-40B4-BE49-F238E27FC236}">
                <a16:creationId xmlns:a16="http://schemas.microsoft.com/office/drawing/2014/main" id="{8D728FA2-86B3-4E45-B261-25F3F85EB46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7929602" y="4320654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77B477E7-681F-41FA-9397-A16BB3C8B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21" y="497358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3485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8CEED-A92D-4D4E-9243-A8E5B14303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22" name="Picture 21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26FF8C65-AB7F-4976-85CF-BD626F5FA8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7663982D-1D8E-4F6A-8E0C-06B73C39D24A}"/>
              </a:ext>
            </a:extLst>
          </p:cNvPr>
          <p:cNvSpPr/>
          <p:nvPr userDrawn="1"/>
        </p:nvSpPr>
        <p:spPr>
          <a:xfrm>
            <a:off x="838200" y="215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1A30747A-BD29-4D26-8CE7-D283B3B2514E}"/>
              </a:ext>
            </a:extLst>
          </p:cNvPr>
          <p:cNvSpPr/>
          <p:nvPr userDrawn="1"/>
        </p:nvSpPr>
        <p:spPr>
          <a:xfrm>
            <a:off x="838200" y="342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27BDA89-7A03-45E5-BCF5-EFE42E92DE89}"/>
              </a:ext>
            </a:extLst>
          </p:cNvPr>
          <p:cNvSpPr/>
          <p:nvPr userDrawn="1"/>
        </p:nvSpPr>
        <p:spPr>
          <a:xfrm>
            <a:off x="838200" y="469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F67E0B18-C162-49EB-AF85-447C945EC756}"/>
              </a:ext>
            </a:extLst>
          </p:cNvPr>
          <p:cNvSpPr/>
          <p:nvPr userDrawn="1"/>
        </p:nvSpPr>
        <p:spPr>
          <a:xfrm>
            <a:off x="6350002" y="215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034A876B-7C78-44E3-B0FE-6188216ED6C4}"/>
              </a:ext>
            </a:extLst>
          </p:cNvPr>
          <p:cNvSpPr/>
          <p:nvPr userDrawn="1"/>
        </p:nvSpPr>
        <p:spPr>
          <a:xfrm>
            <a:off x="6350002" y="342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131A3106-88B3-476D-AD2E-D3B3735ECC84}"/>
              </a:ext>
            </a:extLst>
          </p:cNvPr>
          <p:cNvSpPr/>
          <p:nvPr userDrawn="1"/>
        </p:nvSpPr>
        <p:spPr>
          <a:xfrm>
            <a:off x="6350002" y="469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9A0BEC83-9D05-4C23-8059-6092467EA7B4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1943100" y="34544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C5061A5D-BD41-4A98-8751-FE4FA5E41742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943100" y="38433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77" name="Text Placeholder 73">
            <a:extLst>
              <a:ext uri="{FF2B5EF4-FFF2-40B4-BE49-F238E27FC236}">
                <a16:creationId xmlns:a16="http://schemas.microsoft.com/office/drawing/2014/main" id="{A1E6000D-7ECD-4FE2-A8A4-158EBBD0CF08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1942343" y="46863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78" name="Text Placeholder 75">
            <a:extLst>
              <a:ext uri="{FF2B5EF4-FFF2-40B4-BE49-F238E27FC236}">
                <a16:creationId xmlns:a16="http://schemas.microsoft.com/office/drawing/2014/main" id="{4F655580-A396-4FCE-861F-AAAFE6116F58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942343" y="50752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79" name="Text Placeholder 73">
            <a:extLst>
              <a:ext uri="{FF2B5EF4-FFF2-40B4-BE49-F238E27FC236}">
                <a16:creationId xmlns:a16="http://schemas.microsoft.com/office/drawing/2014/main" id="{FD0A1EAF-2A4A-4759-939C-1346862FCFBC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7488617" y="2119313"/>
            <a:ext cx="3517900" cy="38893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0" name="Text Placeholder 75">
            <a:extLst>
              <a:ext uri="{FF2B5EF4-FFF2-40B4-BE49-F238E27FC236}">
                <a16:creationId xmlns:a16="http://schemas.microsoft.com/office/drawing/2014/main" id="{0EA488FD-217D-474C-8CF2-383A7FCD5D01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7488617" y="2508251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1" name="Text Placeholder 73">
            <a:extLst>
              <a:ext uri="{FF2B5EF4-FFF2-40B4-BE49-F238E27FC236}">
                <a16:creationId xmlns:a16="http://schemas.microsoft.com/office/drawing/2014/main" id="{3510E36B-B9AF-4DAC-8CC5-2C7CB59502E0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7488617" y="34290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2" name="Text Placeholder 75">
            <a:extLst>
              <a:ext uri="{FF2B5EF4-FFF2-40B4-BE49-F238E27FC236}">
                <a16:creationId xmlns:a16="http://schemas.microsoft.com/office/drawing/2014/main" id="{4B03CDF6-E1A3-4CBC-A303-E122088B8D00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7488617" y="38179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3" name="Text Placeholder 73">
            <a:extLst>
              <a:ext uri="{FF2B5EF4-FFF2-40B4-BE49-F238E27FC236}">
                <a16:creationId xmlns:a16="http://schemas.microsoft.com/office/drawing/2014/main" id="{8B27CD7F-88AA-445E-9F04-080A8218C05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7488617" y="46990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4" name="Text Placeholder 75">
            <a:extLst>
              <a:ext uri="{FF2B5EF4-FFF2-40B4-BE49-F238E27FC236}">
                <a16:creationId xmlns:a16="http://schemas.microsoft.com/office/drawing/2014/main" id="{5357CB8B-BC59-4942-9218-0822B0122C07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7488617" y="50879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5" name="Text Placeholder 73">
            <a:extLst>
              <a:ext uri="{FF2B5EF4-FFF2-40B4-BE49-F238E27FC236}">
                <a16:creationId xmlns:a16="http://schemas.microsoft.com/office/drawing/2014/main" id="{8AA5DD8C-B6D8-4F55-8040-9283044FAE44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1936752" y="2119313"/>
            <a:ext cx="3517900" cy="38893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6" name="Text Placeholder 75">
            <a:extLst>
              <a:ext uri="{FF2B5EF4-FFF2-40B4-BE49-F238E27FC236}">
                <a16:creationId xmlns:a16="http://schemas.microsoft.com/office/drawing/2014/main" id="{EE2BB8F2-CDE0-4ED9-B2DB-0BC7AE7CEBE9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>
          <a:xfrm>
            <a:off x="1936752" y="2508251"/>
            <a:ext cx="3898900" cy="56673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90" name="Text Placeholder 89">
            <a:extLst>
              <a:ext uri="{FF2B5EF4-FFF2-40B4-BE49-F238E27FC236}">
                <a16:creationId xmlns:a16="http://schemas.microsoft.com/office/drawing/2014/main" id="{BFF3B1B1-17B9-4E6E-9549-908B5A063B81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>
          <a:xfrm>
            <a:off x="838200" y="406400"/>
            <a:ext cx="8483600" cy="1087438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40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ys blok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4F16D5A-B116-4742-AF27-FFBE57577D4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3C4C9487-D7BB-4622-AF55-47A8D40082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28" name="Rectangle: Top Corners Rounded 27">
            <a:extLst>
              <a:ext uri="{FF2B5EF4-FFF2-40B4-BE49-F238E27FC236}">
                <a16:creationId xmlns:a16="http://schemas.microsoft.com/office/drawing/2014/main" id="{2007F459-E504-48C8-8D52-24D30D45FDF8}"/>
              </a:ext>
            </a:extLst>
          </p:cNvPr>
          <p:cNvSpPr/>
          <p:nvPr userDrawn="1"/>
        </p:nvSpPr>
        <p:spPr>
          <a:xfrm rot="10800000">
            <a:off x="8291781" y="3233056"/>
            <a:ext cx="2894833" cy="2721429"/>
          </a:xfrm>
          <a:prstGeom prst="round2Same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9" name="Rectangle: Top Corners Rounded 28">
            <a:extLst>
              <a:ext uri="{FF2B5EF4-FFF2-40B4-BE49-F238E27FC236}">
                <a16:creationId xmlns:a16="http://schemas.microsoft.com/office/drawing/2014/main" id="{8423A615-B017-491B-B4A8-CCA6E8339419}"/>
              </a:ext>
            </a:extLst>
          </p:cNvPr>
          <p:cNvSpPr/>
          <p:nvPr userDrawn="1"/>
        </p:nvSpPr>
        <p:spPr>
          <a:xfrm rot="10800000">
            <a:off x="4761030" y="3233056"/>
            <a:ext cx="2894833" cy="2721429"/>
          </a:xfrm>
          <a:prstGeom prst="round2Same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0" name="Rectangle: Top Corners Rounded 29">
            <a:extLst>
              <a:ext uri="{FF2B5EF4-FFF2-40B4-BE49-F238E27FC236}">
                <a16:creationId xmlns:a16="http://schemas.microsoft.com/office/drawing/2014/main" id="{FC69F289-8D44-4AC1-9026-BE8378E97521}"/>
              </a:ext>
            </a:extLst>
          </p:cNvPr>
          <p:cNvSpPr/>
          <p:nvPr userDrawn="1"/>
        </p:nvSpPr>
        <p:spPr>
          <a:xfrm rot="10800000">
            <a:off x="1142178" y="3238440"/>
            <a:ext cx="2894833" cy="2721429"/>
          </a:xfrm>
          <a:prstGeom prst="round2Same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C1A5A243-293A-4DFF-B792-D625E17423D3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1157288" y="3618804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2" name="Text Placeholder 22">
            <a:extLst>
              <a:ext uri="{FF2B5EF4-FFF2-40B4-BE49-F238E27FC236}">
                <a16:creationId xmlns:a16="http://schemas.microsoft.com/office/drawing/2014/main" id="{64CC7596-5F9A-4331-B235-6CA79B9D78C3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8299336" y="3618804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EE7F9773-0DA5-4DB0-945C-DFBCB698F391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417788" y="4268325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34" name="Rectangle: Top Corners Rounded 33">
            <a:extLst>
              <a:ext uri="{FF2B5EF4-FFF2-40B4-BE49-F238E27FC236}">
                <a16:creationId xmlns:a16="http://schemas.microsoft.com/office/drawing/2014/main" id="{3186733F-4BF6-47EE-9476-0130825375A6}"/>
              </a:ext>
            </a:extLst>
          </p:cNvPr>
          <p:cNvSpPr/>
          <p:nvPr userDrawn="1"/>
        </p:nvSpPr>
        <p:spPr>
          <a:xfrm>
            <a:off x="1157288" y="953451"/>
            <a:ext cx="2879725" cy="2279606"/>
          </a:xfrm>
          <a:prstGeom prst="round2SameRect">
            <a:avLst/>
          </a:prstGeom>
          <a:blipFill dpi="0" rotWithShape="1">
            <a:blip r:embed="rId3"/>
            <a:srcRect/>
            <a:stretch>
              <a:fillRect l="-17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5" name="Rectangle: Top Corners Rounded 34">
            <a:extLst>
              <a:ext uri="{FF2B5EF4-FFF2-40B4-BE49-F238E27FC236}">
                <a16:creationId xmlns:a16="http://schemas.microsoft.com/office/drawing/2014/main" id="{F13C2B57-9C97-4BB6-BCF2-89CAF1700F54}"/>
              </a:ext>
            </a:extLst>
          </p:cNvPr>
          <p:cNvSpPr/>
          <p:nvPr userDrawn="1"/>
        </p:nvSpPr>
        <p:spPr>
          <a:xfrm>
            <a:off x="4758194" y="953451"/>
            <a:ext cx="2879725" cy="2279606"/>
          </a:xfrm>
          <a:prstGeom prst="round2Same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6" name="Rectangle: Top Corners Rounded 35">
            <a:extLst>
              <a:ext uri="{FF2B5EF4-FFF2-40B4-BE49-F238E27FC236}">
                <a16:creationId xmlns:a16="http://schemas.microsoft.com/office/drawing/2014/main" id="{F05A8726-E5D9-40A2-923C-8C3A8A18ED58}"/>
              </a:ext>
            </a:extLst>
          </p:cNvPr>
          <p:cNvSpPr/>
          <p:nvPr userDrawn="1"/>
        </p:nvSpPr>
        <p:spPr>
          <a:xfrm>
            <a:off x="8299338" y="953451"/>
            <a:ext cx="2879724" cy="2279606"/>
          </a:xfrm>
          <a:prstGeom prst="round2SameRect">
            <a:avLst/>
          </a:prstGeom>
          <a:blipFill dpi="0" rotWithShape="1">
            <a:blip r:embed="rId5"/>
            <a:srcRect/>
            <a:stretch>
              <a:fillRect l="-4000" r="-7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44F8B622-E98A-4DB2-8524-3BF59E369FBA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4754416" y="3624188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51335CB1-681C-4B1A-8BDD-C9E845D1F8B6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872868" y="4273709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39" name="Text Placeholder 25">
            <a:extLst>
              <a:ext uri="{FF2B5EF4-FFF2-40B4-BE49-F238E27FC236}">
                <a16:creationId xmlns:a16="http://schemas.microsoft.com/office/drawing/2014/main" id="{16936649-C44B-410F-9682-1300D1E94179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268185" y="4214116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5678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dė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03CBF04-27E7-455E-857A-3A472F4500E6}"/>
              </a:ext>
            </a:extLst>
          </p:cNvPr>
          <p:cNvSpPr/>
          <p:nvPr userDrawn="1"/>
        </p:nvSpPr>
        <p:spPr>
          <a:xfrm>
            <a:off x="-297456" y="346519"/>
            <a:ext cx="5993175" cy="1863566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F4A960-B544-43E8-827E-B4DCC1234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647" y="625475"/>
            <a:ext cx="4798153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0B67E2-4DA3-4C5F-84FC-17FBB83BCFE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1" name="Picture 10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6451DA86-C175-4D96-B6FC-A99BFA78D9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pic>
        <p:nvPicPr>
          <p:cNvPr id="13" name="Picture Placeholder 10">
            <a:extLst>
              <a:ext uri="{FF2B5EF4-FFF2-40B4-BE49-F238E27FC236}">
                <a16:creationId xmlns:a16="http://schemas.microsoft.com/office/drawing/2014/main" id="{378D6D51-FCCE-46CD-B647-12854F9A511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81" r="6481"/>
          <a:stretch/>
        </p:blipFill>
        <p:spPr>
          <a:xfrm>
            <a:off x="5520330" y="1951038"/>
            <a:ext cx="6969125" cy="4964112"/>
          </a:xfrm>
          <a:custGeom>
            <a:avLst/>
            <a:gdLst>
              <a:gd name="connsiteX0" fmla="*/ 4720129 w 7325057"/>
              <a:gd name="connsiteY0" fmla="*/ 279 h 5218595"/>
              <a:gd name="connsiteX1" fmla="*/ 5485361 w 7325057"/>
              <a:gd name="connsiteY1" fmla="*/ 536330 h 5218595"/>
              <a:gd name="connsiteX2" fmla="*/ 7325057 w 7325057"/>
              <a:gd name="connsiteY2" fmla="*/ 5218595 h 5218595"/>
              <a:gd name="connsiteX3" fmla="*/ 1060728 w 7325057"/>
              <a:gd name="connsiteY3" fmla="*/ 5218595 h 5218595"/>
              <a:gd name="connsiteX4" fmla="*/ 58768 w 7325057"/>
              <a:gd name="connsiteY4" fmla="*/ 2668479 h 5218595"/>
              <a:gd name="connsiteX5" fmla="*/ 536331 w 7325057"/>
              <a:gd name="connsiteY5" fmla="*/ 1572764 h 5218595"/>
              <a:gd name="connsiteX6" fmla="*/ 4389645 w 7325057"/>
              <a:gd name="connsiteY6" fmla="*/ 58767 h 5218595"/>
              <a:gd name="connsiteX7" fmla="*/ 4720129 w 7325057"/>
              <a:gd name="connsiteY7" fmla="*/ 279 h 521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25057" h="5218595">
                <a:moveTo>
                  <a:pt x="4720129" y="279"/>
                </a:moveTo>
                <a:cubicBezTo>
                  <a:pt x="5049387" y="8765"/>
                  <a:pt x="5357338" y="210493"/>
                  <a:pt x="5485361" y="536330"/>
                </a:cubicBezTo>
                <a:lnTo>
                  <a:pt x="7325057" y="5218595"/>
                </a:lnTo>
                <a:lnTo>
                  <a:pt x="1060728" y="5218595"/>
                </a:lnTo>
                <a:lnTo>
                  <a:pt x="58768" y="2668479"/>
                </a:lnTo>
                <a:cubicBezTo>
                  <a:pt x="-111930" y="2234030"/>
                  <a:pt x="101882" y="1743462"/>
                  <a:pt x="536331" y="1572764"/>
                </a:cubicBezTo>
                <a:lnTo>
                  <a:pt x="4389645" y="58767"/>
                </a:lnTo>
                <a:cubicBezTo>
                  <a:pt x="4498257" y="16093"/>
                  <a:pt x="4610377" y="-2550"/>
                  <a:pt x="4720129" y="279"/>
                </a:cubicBez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pic>
      <p:sp>
        <p:nvSpPr>
          <p:cNvPr id="14" name="Text Placeholder 25">
            <a:extLst>
              <a:ext uri="{FF2B5EF4-FFF2-40B4-BE49-F238E27FC236}">
                <a16:creationId xmlns:a16="http://schemas.microsoft.com/office/drawing/2014/main" id="{61691524-18B2-4C1E-B77B-47856925E54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86646" y="2744324"/>
            <a:ext cx="4798154" cy="1863565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74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aiškinimas+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276097E-A05E-4CDD-AAE2-36786FE50E1D}"/>
              </a:ext>
            </a:extLst>
          </p:cNvPr>
          <p:cNvSpPr/>
          <p:nvPr userDrawn="1"/>
        </p:nvSpPr>
        <p:spPr>
          <a:xfrm rot="2210865">
            <a:off x="996009" y="-3673000"/>
            <a:ext cx="6413468" cy="897365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5C9F0E-6F4C-454D-8208-402E0A69A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626"/>
            <a:ext cx="52578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C6BFF2-6FEB-4924-965E-214E4267531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D87DD430-CA49-4BEE-A238-01D5D9B777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1" name="Rectangle: Top Corners Rounded 10">
            <a:extLst>
              <a:ext uri="{FF2B5EF4-FFF2-40B4-BE49-F238E27FC236}">
                <a16:creationId xmlns:a16="http://schemas.microsoft.com/office/drawing/2014/main" id="{E884F82E-7AFC-44A2-B217-47271D166D2D}"/>
              </a:ext>
            </a:extLst>
          </p:cNvPr>
          <p:cNvSpPr/>
          <p:nvPr userDrawn="1"/>
        </p:nvSpPr>
        <p:spPr>
          <a:xfrm rot="20470559">
            <a:off x="5782558" y="2622114"/>
            <a:ext cx="6378875" cy="5448925"/>
          </a:xfrm>
          <a:prstGeom prst="round2Same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1907AB0-1028-4B05-91C8-B68C8D964B06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838200" y="1973263"/>
            <a:ext cx="5257800" cy="1455737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350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ąraš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8D85B252-4009-4B84-B7BF-7350C76AC452}"/>
              </a:ext>
            </a:extLst>
          </p:cNvPr>
          <p:cNvSpPr/>
          <p:nvPr userDrawn="1"/>
        </p:nvSpPr>
        <p:spPr>
          <a:xfrm rot="5400000">
            <a:off x="7915809" y="779314"/>
            <a:ext cx="654076" cy="4919271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F1FFC5A0-20F3-4195-BC66-BF6F99428C3E}"/>
              </a:ext>
            </a:extLst>
          </p:cNvPr>
          <p:cNvSpPr/>
          <p:nvPr userDrawn="1"/>
        </p:nvSpPr>
        <p:spPr>
          <a:xfrm rot="5400000">
            <a:off x="7910706" y="-886909"/>
            <a:ext cx="654076" cy="4929479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7813F36-D179-41B4-B298-EB6246082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74" r="21474"/>
          <a:stretch/>
        </p:blipFill>
        <p:spPr>
          <a:xfrm>
            <a:off x="0" y="0"/>
            <a:ext cx="5872144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8055655-4852-40A2-B296-907025BB51E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Picture 5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685431B3-2F32-4D4C-B5F4-3DF76806F4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03317C8D-B68F-47D6-9DFE-8091AF968A0F}"/>
              </a:ext>
            </a:extLst>
          </p:cNvPr>
          <p:cNvSpPr/>
          <p:nvPr userDrawn="1"/>
        </p:nvSpPr>
        <p:spPr>
          <a:xfrm rot="5400000">
            <a:off x="7960276" y="2480584"/>
            <a:ext cx="654076" cy="4838968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5C1CD008-34FC-4905-9ECF-25E3136C03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2600" y="746971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BC95768-E3F7-464C-8DD8-5D3C31CCA2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0" y="1369074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D8EF8D20-B2DA-426F-9D68-125063B9F4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030192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6C5A137-9F46-4E28-98BA-3AA68B7544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4691311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" name="Text Placeholder 25">
            <a:extLst>
              <a:ext uri="{FF2B5EF4-FFF2-40B4-BE49-F238E27FC236}">
                <a16:creationId xmlns:a16="http://schemas.microsoft.com/office/drawing/2014/main" id="{7B7F876B-2D17-C1A3-76D7-47EBA4678DC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6095999" y="2002826"/>
            <a:ext cx="4606483" cy="790802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3" name="Text Placeholder 25">
            <a:extLst>
              <a:ext uri="{FF2B5EF4-FFF2-40B4-BE49-F238E27FC236}">
                <a16:creationId xmlns:a16="http://schemas.microsoft.com/office/drawing/2014/main" id="{E0FEDFFB-E343-6911-4C6C-4DCE02219CD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095998" y="3681010"/>
            <a:ext cx="4606483" cy="790802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4" name="Text Placeholder 25">
            <a:extLst>
              <a:ext uri="{FF2B5EF4-FFF2-40B4-BE49-F238E27FC236}">
                <a16:creationId xmlns:a16="http://schemas.microsoft.com/office/drawing/2014/main" id="{100F654E-DF24-E538-242B-D384C3B58E18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6095997" y="5328324"/>
            <a:ext cx="4606483" cy="790802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5345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ąraša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585A3845-AFD2-4EC6-8097-BD712AF715B4}"/>
              </a:ext>
            </a:extLst>
          </p:cNvPr>
          <p:cNvSpPr/>
          <p:nvPr userDrawn="1"/>
        </p:nvSpPr>
        <p:spPr>
          <a:xfrm rot="16200000">
            <a:off x="2839286" y="292880"/>
            <a:ext cx="654076" cy="5233777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51F43316-CDE0-43E2-86A0-A5F46065FFAE}"/>
              </a:ext>
            </a:extLst>
          </p:cNvPr>
          <p:cNvSpPr/>
          <p:nvPr userDrawn="1"/>
        </p:nvSpPr>
        <p:spPr>
          <a:xfrm rot="16200000">
            <a:off x="2839284" y="1251819"/>
            <a:ext cx="654076" cy="5233775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E622F46F-BC22-4EE7-B646-1B39E59260E2}"/>
              </a:ext>
            </a:extLst>
          </p:cNvPr>
          <p:cNvSpPr/>
          <p:nvPr userDrawn="1"/>
        </p:nvSpPr>
        <p:spPr>
          <a:xfrm rot="16200000">
            <a:off x="2839285" y="2193453"/>
            <a:ext cx="654076" cy="5233775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BDF7F3-0569-47C1-8C82-6FF8190485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6" r="32084"/>
          <a:stretch/>
        </p:blipFill>
        <p:spPr>
          <a:xfrm>
            <a:off x="5783211" y="0"/>
            <a:ext cx="6408789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DD9A4E7-081E-4472-8209-AE596160A42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A691C48D-D647-44EA-B28A-C43E37F0DAB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1FD31B75-BE3C-48D2-A21A-123B21A988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71684" y="2754316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7" name="Text Placeholder 20">
            <a:extLst>
              <a:ext uri="{FF2B5EF4-FFF2-40B4-BE49-F238E27FC236}">
                <a16:creationId xmlns:a16="http://schemas.microsoft.com/office/drawing/2014/main" id="{223C770C-F5EF-4224-A11F-CCB5154D62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71684" y="3695476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F529C8AD-34F0-4524-9719-61B27ECDA8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2228" y="4651853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8E448AC8-9F7F-4173-B75F-53D3669EE8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434" y="620295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9358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raša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26">
            <a:extLst>
              <a:ext uri="{FF2B5EF4-FFF2-40B4-BE49-F238E27FC236}">
                <a16:creationId xmlns:a16="http://schemas.microsoft.com/office/drawing/2014/main" id="{7615B6F1-66E1-48C6-B6FC-245228ED58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7" r="16197"/>
          <a:stretch/>
        </p:blipFill>
        <p:spPr>
          <a:xfrm>
            <a:off x="4921199" y="1924163"/>
            <a:ext cx="1705168" cy="1670417"/>
          </a:xfrm>
          <a:prstGeom prst="roundRect">
            <a:avLst/>
          </a:prstGeom>
          <a:solidFill>
            <a:schemeClr val="accent6"/>
          </a:solidFill>
        </p:spPr>
      </p:pic>
      <p:pic>
        <p:nvPicPr>
          <p:cNvPr id="7" name="Picture Placeholder 26">
            <a:extLst>
              <a:ext uri="{FF2B5EF4-FFF2-40B4-BE49-F238E27FC236}">
                <a16:creationId xmlns:a16="http://schemas.microsoft.com/office/drawing/2014/main" id="{1730B48E-61BB-4549-B884-A9D5C8EC2C4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86" r="16186"/>
          <a:stretch/>
        </p:blipFill>
        <p:spPr>
          <a:xfrm>
            <a:off x="8439001" y="1924163"/>
            <a:ext cx="1705168" cy="1670417"/>
          </a:xfrm>
          <a:prstGeom prst="roundRect">
            <a:avLst/>
          </a:prstGeom>
          <a:solidFill>
            <a:schemeClr val="accent6"/>
          </a:solidFill>
        </p:spPr>
      </p:pic>
      <p:pic>
        <p:nvPicPr>
          <p:cNvPr id="8" name="Picture Placeholder 26">
            <a:extLst>
              <a:ext uri="{FF2B5EF4-FFF2-40B4-BE49-F238E27FC236}">
                <a16:creationId xmlns:a16="http://schemas.microsoft.com/office/drawing/2014/main" id="{FD3C5EF2-C726-415A-BC75-9A53E7357EA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7" r="15947"/>
          <a:stretch/>
        </p:blipFill>
        <p:spPr>
          <a:xfrm>
            <a:off x="1550238" y="1924165"/>
            <a:ext cx="1705168" cy="1670417"/>
          </a:xfrm>
          <a:prstGeom prst="roundRect">
            <a:avLst/>
          </a:prstGeom>
          <a:solidFill>
            <a:schemeClr val="accent6"/>
          </a:solidFill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3785FEC-FF3E-42DE-AB8B-E2838BB7D1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0" name="Picture 9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87C24FCC-602E-42F0-8131-A57FEE79F3B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1" name="Text Placeholder 20">
            <a:extLst>
              <a:ext uri="{FF2B5EF4-FFF2-40B4-BE49-F238E27FC236}">
                <a16:creationId xmlns:a16="http://schemas.microsoft.com/office/drawing/2014/main" id="{00DAD2C2-3F9C-4820-96BA-256CAC92CDEA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62959" y="3725342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2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12" name="Text Placeholder 25">
            <a:extLst>
              <a:ext uri="{FF2B5EF4-FFF2-40B4-BE49-F238E27FC236}">
                <a16:creationId xmlns:a16="http://schemas.microsoft.com/office/drawing/2014/main" id="{600D282B-BCD4-4174-907E-2D4B956D9C42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081412" y="4320654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13" name="Text Placeholder 20">
            <a:extLst>
              <a:ext uri="{FF2B5EF4-FFF2-40B4-BE49-F238E27FC236}">
                <a16:creationId xmlns:a16="http://schemas.microsoft.com/office/drawing/2014/main" id="{715CB0A6-D338-49A8-A87D-83C33864B783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4264959" y="3739155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2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14" name="Text Placeholder 25">
            <a:extLst>
              <a:ext uri="{FF2B5EF4-FFF2-40B4-BE49-F238E27FC236}">
                <a16:creationId xmlns:a16="http://schemas.microsoft.com/office/drawing/2014/main" id="{42736BAE-F6D2-469A-93A9-053259E69122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4383412" y="4334467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25924466-A3DC-4CEB-8B15-255FB24C6ADA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7811149" y="3725342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2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16" name="Text Placeholder 25">
            <a:extLst>
              <a:ext uri="{FF2B5EF4-FFF2-40B4-BE49-F238E27FC236}">
                <a16:creationId xmlns:a16="http://schemas.microsoft.com/office/drawing/2014/main" id="{8D728FA2-86B3-4E45-B261-25F3F85EB46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7929602" y="4320654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77B477E7-681F-41FA-9397-A16BB3C8B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21" y="497358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5143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EC81776-D7D6-4B2C-981B-C60C2985411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1714920F-A922-4E45-B408-4FDF76ADA3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35BA0C64-58C9-4E9D-8EB1-3950067A4C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434" y="620295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4132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747076-D634-4B92-9044-E660D2B4F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EA0C0-C294-4BAA-9D21-970C3447B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3D0C4-C8B3-44E5-9365-D9CF16431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6161E-1365-49DB-8338-4B6582F1267A}" type="datetimeFigureOut">
              <a:rPr lang="lt-LT" smtClean="0"/>
              <a:t>2023-01-01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BBE64-F853-4950-8853-56D1B7D73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E0C48-58A5-4AF2-8E5B-0DAF1E466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D3E7E-0E75-4264-ADF2-2472B0DEBE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5229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  <p:sldLayoutId id="214748366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A4370E8-6B95-4A15-8301-507C7BFCEA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5" b="787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62273B4-A584-4530-A91B-F42028671F59}"/>
              </a:ext>
            </a:extLst>
          </p:cNvPr>
          <p:cNvSpPr/>
          <p:nvPr/>
        </p:nvSpPr>
        <p:spPr>
          <a:xfrm rot="21067446">
            <a:off x="991395" y="-1047209"/>
            <a:ext cx="2173229" cy="225372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0E53616E-2C5E-4F2E-9415-439789511B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314" y="211734"/>
            <a:ext cx="1495491" cy="617051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5F91E7E-1B63-4428-A9A7-ED29713C801F}"/>
              </a:ext>
            </a:extLst>
          </p:cNvPr>
          <p:cNvSpPr/>
          <p:nvPr/>
        </p:nvSpPr>
        <p:spPr>
          <a:xfrm rot="552471">
            <a:off x="629541" y="3972376"/>
            <a:ext cx="2347660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622068-EAB8-494D-B6F1-247D9D11B136}"/>
              </a:ext>
            </a:extLst>
          </p:cNvPr>
          <p:cNvSpPr/>
          <p:nvPr/>
        </p:nvSpPr>
        <p:spPr>
          <a:xfrm rot="552471">
            <a:off x="3960570" y="4516531"/>
            <a:ext cx="2347660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E87D8DA-2E58-4173-B433-45E64EAC17CB}"/>
              </a:ext>
            </a:extLst>
          </p:cNvPr>
          <p:cNvSpPr/>
          <p:nvPr/>
        </p:nvSpPr>
        <p:spPr>
          <a:xfrm rot="552471">
            <a:off x="1723795" y="4257724"/>
            <a:ext cx="3366837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30D1416C-CE6B-4EA1-95E2-F688BB7A205F}"/>
              </a:ext>
            </a:extLst>
          </p:cNvPr>
          <p:cNvSpPr txBox="1">
            <a:spLocks/>
          </p:cNvSpPr>
          <p:nvPr/>
        </p:nvSpPr>
        <p:spPr>
          <a:xfrm>
            <a:off x="1056802" y="4860388"/>
            <a:ext cx="4958461" cy="135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500"/>
              </a:lnSpc>
            </a:pPr>
            <a:r>
              <a:rPr lang="lt-LT" sz="4000" b="1" dirty="0">
                <a:solidFill>
                  <a:schemeClr val="bg1"/>
                </a:solidFill>
              </a:rPr>
              <a:t>Didžiausi energetikos iššūkiai</a:t>
            </a: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D76C00F1-250A-401D-9DF3-A644B66E04CA}"/>
              </a:ext>
            </a:extLst>
          </p:cNvPr>
          <p:cNvSpPr txBox="1">
            <a:spLocks/>
          </p:cNvSpPr>
          <p:nvPr/>
        </p:nvSpPr>
        <p:spPr>
          <a:xfrm>
            <a:off x="1148425" y="5955264"/>
            <a:ext cx="5480467" cy="491782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4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endParaRPr lang="lt-LT" sz="1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18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0A2572-DA05-45F6-4458-829E79673C53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r>
              <a:rPr lang="lt-LT" dirty="0"/>
              <a:t>Elektrifikacija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35B0C-A91C-FCC0-C43A-0ED26BA838B3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942341" y="3742374"/>
            <a:ext cx="4152900" cy="751522"/>
          </a:xfrm>
        </p:spPr>
        <p:txBody>
          <a:bodyPr>
            <a:normAutofit/>
          </a:bodyPr>
          <a:lstStyle/>
          <a:p>
            <a:pPr algn="just"/>
            <a:r>
              <a:rPr lang="lt-LT" dirty="0"/>
              <a:t>Energetikai ir transporto sistemai elektrifikuojantis reikės vis daugiau elektros energijos. Tam reikės transformuoti ir visą elektros tiekimo sistemą. 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38538E-CCED-C516-038D-21855CEE69DB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r>
              <a:rPr lang="lt-LT" dirty="0"/>
              <a:t>Energetinis saugumas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C334AA-A05A-EB09-CE36-43A30CBF958C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942342" y="4941413"/>
            <a:ext cx="4152899" cy="1188402"/>
          </a:xfrm>
        </p:spPr>
        <p:txBody>
          <a:bodyPr>
            <a:normAutofit/>
          </a:bodyPr>
          <a:lstStyle/>
          <a:p>
            <a:pPr algn="just"/>
            <a:r>
              <a:rPr lang="lt-LT" dirty="0"/>
              <a:t>Tam tikri retieji metalai, pvz.: nikelis, kobaltas ar litis, yra būtini atsinaujinančiai energetikai, tačiau didelė jų dalis yra išgaunama tik keliose valstybėse (pvz.: 70 proc. pasaulio Nikelio išgaunama Kongo Demokratinėje respublikoje).  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76B3FD0-6F77-6762-684F-B04ACC4BD090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7488616" y="2119313"/>
            <a:ext cx="3781363" cy="388938"/>
          </a:xfrm>
        </p:spPr>
        <p:txBody>
          <a:bodyPr>
            <a:normAutofit/>
          </a:bodyPr>
          <a:lstStyle/>
          <a:p>
            <a:r>
              <a:rPr lang="lt-LT" dirty="0"/>
              <a:t>AEI kaip pirminis energijos šaltinis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7691210-4C33-29E2-9973-F2A5787275D5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7488616" y="2508251"/>
            <a:ext cx="4364294" cy="791209"/>
          </a:xfrm>
        </p:spPr>
        <p:txBody>
          <a:bodyPr>
            <a:normAutofit/>
          </a:bodyPr>
          <a:lstStyle/>
          <a:p>
            <a:pPr algn="just"/>
            <a:r>
              <a:rPr lang="lt-LT" dirty="0"/>
              <a:t>AEI perimant pagrindinį vaidmenį energetikams tenka galvoti kaip subalansuoti visą sistemą (pvz. kai Saulė nešviečia iš ryto, o per pietus pasidaro giedra).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909568A-CF8A-75E0-D4B4-5B80C6E448C0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r>
              <a:rPr lang="lt-LT" dirty="0"/>
              <a:t>Energijos saugojimas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53121A-4397-6197-C4CB-39A66048C36E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7488616" y="3716974"/>
            <a:ext cx="4364293" cy="776922"/>
          </a:xfrm>
        </p:spPr>
        <p:txBody>
          <a:bodyPr>
            <a:normAutofit lnSpcReduction="10000"/>
          </a:bodyPr>
          <a:lstStyle/>
          <a:p>
            <a:pPr algn="just"/>
            <a:r>
              <a:rPr lang="lt-LT" dirty="0"/>
              <a:t>Geriausia baterija rinkoje – ličio jonų baterija, esanti jūsų telefonuose ar kompiuteriuose. Bet šios technologijos nepakanka dideliems energijos kiekiams kaupti.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C808AC3-56DB-01AC-1F4D-E7A3F9855177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lt-LT" dirty="0"/>
              <a:t>Tinklo transformacija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E2F1EE-CF76-1771-85F4-68D165BA5912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7488617" y="5087938"/>
            <a:ext cx="4364292" cy="1175702"/>
          </a:xfrm>
        </p:spPr>
        <p:txBody>
          <a:bodyPr>
            <a:normAutofit/>
          </a:bodyPr>
          <a:lstStyle/>
          <a:p>
            <a:pPr algn="just"/>
            <a:r>
              <a:rPr lang="lt-LT" dirty="0"/>
              <a:t>Atsirandant gaminantiems vartotojams bei didžiąją dalį energetikos sistemos užimant AEI būtina transformuoti elektros tinklą siekiant užtikrinti sklandų sistemos veikimą. 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83366BF-EB99-D999-C605-E75B048B8E68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/>
          <a:lstStyle/>
          <a:p>
            <a:r>
              <a:rPr lang="lt-LT" dirty="0" err="1"/>
              <a:t>Dekarbonizacija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5343F0-6745-BB9D-00DF-13F0AEC148CB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>
          <a:xfrm>
            <a:off x="1936752" y="2508251"/>
            <a:ext cx="4159248" cy="665163"/>
          </a:xfrm>
        </p:spPr>
        <p:txBody>
          <a:bodyPr>
            <a:normAutofit lnSpcReduction="10000"/>
          </a:bodyPr>
          <a:lstStyle/>
          <a:p>
            <a:pPr algn="just"/>
            <a:r>
              <a:rPr lang="lt-LT" dirty="0"/>
              <a:t>Norint sumažinti ar apriboti klimato pokyčius, būtina keisti taršų iškastinį kurą į mažiau taršius energijos gamybos būdus. 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3299E1B-1ABA-C4DC-A4EB-878996F3C2F3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/>
          <a:lstStyle/>
          <a:p>
            <a:r>
              <a:rPr lang="lt-LT" dirty="0"/>
              <a:t>Didžiausi energetikos iššūkiai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835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9B47AB-B984-45AC-B155-177D42E1AB19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862946" y="4098063"/>
            <a:ext cx="2879725" cy="595312"/>
          </a:xfrm>
        </p:spPr>
        <p:txBody>
          <a:bodyPr/>
          <a:lstStyle/>
          <a:p>
            <a:r>
              <a:rPr lang="lt-LT" dirty="0"/>
              <a:t>Kaina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5B45F5-3356-4630-9862-F04B68C29D64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4380852" y="4019301"/>
            <a:ext cx="2879725" cy="752835"/>
          </a:xfrm>
        </p:spPr>
        <p:txBody>
          <a:bodyPr>
            <a:normAutofit/>
          </a:bodyPr>
          <a:lstStyle/>
          <a:p>
            <a:r>
              <a:rPr lang="lt-LT" sz="2400" dirty="0"/>
              <a:t>Mažesnės CO2 emisijos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B72968-CBD1-483F-B748-52C1603C6BB9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7898758" y="4098063"/>
            <a:ext cx="2879725" cy="752834"/>
          </a:xfrm>
        </p:spPr>
        <p:txBody>
          <a:bodyPr>
            <a:normAutofit fontScale="85000" lnSpcReduction="10000"/>
          </a:bodyPr>
          <a:lstStyle/>
          <a:p>
            <a:r>
              <a:rPr lang="lt-LT" dirty="0"/>
              <a:t>Energetinė nepriklausomybė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D3BCAEC-DCA6-4D57-87C8-61BC2A053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20" y="497358"/>
            <a:ext cx="10219393" cy="942129"/>
          </a:xfrm>
        </p:spPr>
        <p:txBody>
          <a:bodyPr>
            <a:normAutofit fontScale="92500" lnSpcReduction="20000"/>
          </a:bodyPr>
          <a:lstStyle/>
          <a:p>
            <a:r>
              <a:rPr lang="lt-LT" dirty="0"/>
              <a:t>Pagrindiniai atsinaujinančių energijos išteklių privalumai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18644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D3BCAEC-DCA6-4D57-87C8-61BC2A053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19" y="658071"/>
            <a:ext cx="10837837" cy="942129"/>
          </a:xfrm>
        </p:spPr>
        <p:txBody>
          <a:bodyPr>
            <a:normAutofit/>
          </a:bodyPr>
          <a:lstStyle/>
          <a:p>
            <a:r>
              <a:rPr lang="en-US" dirty="0"/>
              <a:t>Kaina</a:t>
            </a:r>
            <a:endParaRPr lang="lt-LT" baseline="-25000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C6DA9F1-BAD1-776C-2117-542943650BF7}"/>
              </a:ext>
            </a:extLst>
          </p:cNvPr>
          <p:cNvSpPr txBox="1">
            <a:spLocks/>
          </p:cNvSpPr>
          <p:nvPr/>
        </p:nvSpPr>
        <p:spPr>
          <a:xfrm>
            <a:off x="542925" y="2228850"/>
            <a:ext cx="10837837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lt-L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2021 m. didelės galios saulės baterijų parkų ir hidroelektrinių generuojama elektra buvo 11 proc. pigesnė nei pati pigiausia ir naujausia iškastiniu kuru aprūpinama elektrinė, o sausumoje įrengtų vėjo jėgainių net 39 proc.</a:t>
            </a:r>
            <a:r>
              <a:rPr lang="en-US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 (</a:t>
            </a:r>
            <a:r>
              <a:rPr lang="lt-L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šaltinis: </a:t>
            </a:r>
            <a:r>
              <a:rPr lang="en-US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Renewable power generation costs in 2021, IRENA</a:t>
            </a:r>
            <a:r>
              <a:rPr lang="lt-L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)</a:t>
            </a:r>
            <a:r>
              <a:rPr lang="en-US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641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D3BCAEC-DCA6-4D57-87C8-61BC2A053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19" y="658071"/>
            <a:ext cx="10837837" cy="942129"/>
          </a:xfrm>
        </p:spPr>
        <p:txBody>
          <a:bodyPr>
            <a:normAutofit/>
          </a:bodyPr>
          <a:lstStyle/>
          <a:p>
            <a:r>
              <a:rPr lang="lt-LT" dirty="0"/>
              <a:t>Mažesnės CO2 emisijos</a:t>
            </a:r>
          </a:p>
          <a:p>
            <a:endParaRPr lang="lt-LT" baseline="-25000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C6DA9F1-BAD1-776C-2117-542943650BF7}"/>
              </a:ext>
            </a:extLst>
          </p:cNvPr>
          <p:cNvSpPr txBox="1">
            <a:spLocks/>
          </p:cNvSpPr>
          <p:nvPr/>
        </p:nvSpPr>
        <p:spPr>
          <a:xfrm>
            <a:off x="542925" y="1931670"/>
            <a:ext cx="10837837" cy="4259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lt-L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Palyginus su anglies elektrinėmis Saulės baterijos per visą savo veikimo amžių išmeta apie 20 kartų mažiau CO2. Palyginus su vėjo jėgainėmis – apie 75 kartus </a:t>
            </a:r>
            <a:r>
              <a:rPr lang="en-US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(</a:t>
            </a:r>
            <a:r>
              <a:rPr lang="lt-L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šaltinis: </a:t>
            </a:r>
            <a:r>
              <a:rPr lang="en-US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Carbon Dioxide Emissions From Electricity, World Nuclear Association, 2022</a:t>
            </a:r>
            <a:r>
              <a:rPr lang="lt-L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)</a:t>
            </a:r>
            <a:r>
              <a:rPr lang="en-US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.</a:t>
            </a:r>
            <a:endParaRPr lang="lt-LT" dirty="0">
              <a:solidFill>
                <a:srgbClr val="002060"/>
              </a:solidFill>
              <a:effectLst/>
              <a:latin typeface="Arial" panose="020B0604020202020204" pitchFamily="34" charset="0"/>
              <a:ea typeface="DengXian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t-LT" dirty="0">
              <a:solidFill>
                <a:srgbClr val="002060"/>
              </a:solidFill>
              <a:latin typeface="Arial" panose="020B0604020202020204" pitchFamily="34" charset="0"/>
              <a:ea typeface="DengXian" panose="02010600030101010101" pitchFamily="2" charset="-122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lt-L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Dujų elektrinių CO2 emisijos ~</a:t>
            </a:r>
            <a:r>
              <a:rPr lang="en-US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10 </a:t>
            </a:r>
            <a:r>
              <a:rPr lang="lt-L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kartų didesnės už saulės baterijų parkų ir net ~</a:t>
            </a:r>
            <a:r>
              <a:rPr lang="en-US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45 </a:t>
            </a:r>
            <a:r>
              <a:rPr lang="lt-L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kartus didesnės už vėjo.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lt-LT" dirty="0">
                <a:solidFill>
                  <a:srgbClr val="002060"/>
                </a:solidFill>
                <a:latin typeface="Arial" panose="020B0604020202020204" pitchFamily="34" charset="0"/>
                <a:ea typeface="DengXian" panose="02010600030101010101" pitchFamily="2" charset="-122"/>
              </a:rPr>
              <a:t>B</a:t>
            </a:r>
            <a:r>
              <a:rPr lang="lt-L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iokuro elektrinių CO2 emisijos ~5 kartus didesnės už saulės baterijų parkų ir ~20 kartų didesnės už vėjo.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t-LT" dirty="0">
              <a:solidFill>
                <a:srgbClr val="002060"/>
              </a:solidFill>
              <a:effectLst/>
              <a:latin typeface="Arial" panose="020B0604020202020204" pitchFamily="34" charset="0"/>
              <a:ea typeface="DengXian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t-LT" dirty="0">
              <a:solidFill>
                <a:srgbClr val="002060"/>
              </a:solidFill>
              <a:effectLst/>
              <a:latin typeface="Arial" panose="020B0604020202020204" pitchFamily="34" charset="0"/>
              <a:ea typeface="DengXian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t-LT" dirty="0">
              <a:solidFill>
                <a:srgbClr val="002060"/>
              </a:solidFill>
              <a:effectLst/>
              <a:latin typeface="Arial" panose="020B0604020202020204" pitchFamily="34" charset="0"/>
              <a:ea typeface="DengXian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002060"/>
              </a:solidFill>
              <a:effectLst/>
              <a:latin typeface="Arial" panose="020B0604020202020204" pitchFamily="34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73253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D3BCAEC-DCA6-4D57-87C8-61BC2A053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19" y="658071"/>
            <a:ext cx="10837837" cy="942129"/>
          </a:xfrm>
        </p:spPr>
        <p:txBody>
          <a:bodyPr>
            <a:normAutofit/>
          </a:bodyPr>
          <a:lstStyle/>
          <a:p>
            <a:r>
              <a:rPr lang="lt-LT" dirty="0"/>
              <a:t>Energetinė nepriklausomybė</a:t>
            </a:r>
          </a:p>
          <a:p>
            <a:endParaRPr lang="lt-LT" baseline="-25000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C6DA9F1-BAD1-776C-2117-542943650BF7}"/>
              </a:ext>
            </a:extLst>
          </p:cNvPr>
          <p:cNvSpPr txBox="1">
            <a:spLocks/>
          </p:cNvSpPr>
          <p:nvPr/>
        </p:nvSpPr>
        <p:spPr>
          <a:xfrm>
            <a:off x="542925" y="2228850"/>
            <a:ext cx="10837837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lt-L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Skirtingai nei nafta ar dujos, nė vieno iš AEI generuojamos elektros energijos nepriklauso nuo užsienio šalių politikos. Kuo daugiau mūsų energetika priklausys nuo AEI – tuo mažiau būsime priklausomi.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t-LT" dirty="0">
              <a:solidFill>
                <a:srgbClr val="002060"/>
              </a:solidFill>
              <a:effectLst/>
              <a:latin typeface="Arial" panose="020B0604020202020204" pitchFamily="34" charset="0"/>
              <a:ea typeface="DengXian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t-LT" dirty="0">
              <a:solidFill>
                <a:srgbClr val="002060"/>
              </a:solidFill>
              <a:effectLst/>
              <a:latin typeface="Arial" panose="020B0604020202020204" pitchFamily="34" charset="0"/>
              <a:ea typeface="DengXian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002060"/>
              </a:solidFill>
              <a:effectLst/>
              <a:latin typeface="Arial" panose="020B0604020202020204" pitchFamily="34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6051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85A96D-C395-B637-1FC2-5B4F0677CC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t-LT" dirty="0"/>
              <a:t>Pagrindiniai AEI trūkumai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FFF0D-20F2-C14A-FA17-95C0367347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rPr lang="lt-LT" dirty="0"/>
              <a:t>Priklausomybė nuo oro sąlygų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F4440-36D5-52BD-FF92-74613720BAF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/>
          </a:bodyPr>
          <a:lstStyle/>
          <a:p>
            <a:r>
              <a:rPr lang="lt-LT" dirty="0"/>
              <a:t>Elektros energijos saugojimas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52DA57-4C27-E48A-A3C9-99CFDDA371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lt-LT" dirty="0"/>
              <a:t>Užimamas plotas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D3D3226-B630-D53B-50EF-9786E8B1F5DD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lt-LT" dirty="0"/>
              <a:t>Vėjas ne visada pučia, Saulė ne visada šviečia, hidroelektrinės per sausras veikia sumažintu pajėgumu, o mums elektros reikia visada. Todėl naudodami AEI turime gaminti daugiau energijos nei reikia ir ją saugoti.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0F7CEE6-EAC3-55EA-F718-6DBC32EE7D77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6095998" y="3623310"/>
            <a:ext cx="4606483" cy="994410"/>
          </a:xfrm>
        </p:spPr>
        <p:txBody>
          <a:bodyPr>
            <a:normAutofit lnSpcReduction="10000"/>
          </a:bodyPr>
          <a:lstStyle/>
          <a:p>
            <a:pPr algn="just"/>
            <a:r>
              <a:rPr lang="lt-LT" dirty="0"/>
              <a:t>Šiuo metu neturime efektyvaus būdo saugoti elektros energiją. Baterijų patikimumo trukmė bei jų maža talpa kol kas neleidžia kaupti energijos dideliais kiekiais. Iki šiol patikimiausias būdas – hidroakumuliacinės elektrinės. 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7C85CF0-8546-905F-9CFC-F051255B0688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lt-LT" dirty="0"/>
              <a:t>Tiek Saulės, tiek vėjo jėgainių parkams reikia didelių plotų, t. y. apie 5 kartus didesnių nei iškastinį kurą deginančių elektrinių. Tiesa, reikėtų nepamiršti, jog Saulės baterijos gali būti įrengiamos ant stogų.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02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C0C0C"/>
      </a:dk1>
      <a:lt1>
        <a:srgbClr val="FFFFFF"/>
      </a:lt1>
      <a:dk2>
        <a:srgbClr val="172E62"/>
      </a:dk2>
      <a:lt2>
        <a:srgbClr val="928DF2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Energysmartstart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90751af-2442-49a7-b7b9-9f0bcce858c9}" enabled="1" method="Privileged" siteId="{ea88e983-d65a-47b3-adb4-3e1c6d2110d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3718</TotalTime>
  <Words>470</Words>
  <Application>Microsoft Office PowerPoint</Application>
  <PresentationFormat>Widescreen</PresentationFormat>
  <Paragraphs>40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Agnė Gaižauskaitė</dc:creator>
  <cp:lastModifiedBy>Arminas Varanauskas</cp:lastModifiedBy>
  <cp:revision>11</cp:revision>
  <dcterms:created xsi:type="dcterms:W3CDTF">2022-11-07T08:56:14Z</dcterms:created>
  <dcterms:modified xsi:type="dcterms:W3CDTF">2023-01-01T18:31:23Z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0751af-2442-49a7-b7b9-9f0bcce858c9_Enabled">
    <vt:lpwstr>true</vt:lpwstr>
  </property>
  <property fmtid="{D5CDD505-2E9C-101B-9397-08002B2CF9AE}" pid="3" name="MSIP_Label_190751af-2442-49a7-b7b9-9f0bcce858c9_SetDate">
    <vt:lpwstr>2022-11-07T12:33:01Z</vt:lpwstr>
  </property>
  <property fmtid="{D5CDD505-2E9C-101B-9397-08002B2CF9AE}" pid="4" name="MSIP_Label_190751af-2442-49a7-b7b9-9f0bcce858c9_Method">
    <vt:lpwstr>Privileged</vt:lpwstr>
  </property>
  <property fmtid="{D5CDD505-2E9C-101B-9397-08002B2CF9AE}" pid="5" name="MSIP_Label_190751af-2442-49a7-b7b9-9f0bcce858c9_Name">
    <vt:lpwstr>Vidaus dokumentai</vt:lpwstr>
  </property>
  <property fmtid="{D5CDD505-2E9C-101B-9397-08002B2CF9AE}" pid="6" name="MSIP_Label_190751af-2442-49a7-b7b9-9f0bcce858c9_SiteId">
    <vt:lpwstr>ea88e983-d65a-47b3-adb4-3e1c6d2110d2</vt:lpwstr>
  </property>
  <property fmtid="{D5CDD505-2E9C-101B-9397-08002B2CF9AE}" pid="7" name="MSIP_Label_190751af-2442-49a7-b7b9-9f0bcce858c9_ActionId">
    <vt:lpwstr>b20fc750-3354-4060-b814-f055c8e57cfd</vt:lpwstr>
  </property>
  <property fmtid="{D5CDD505-2E9C-101B-9397-08002B2CF9AE}" pid="8" name="MSIP_Label_190751af-2442-49a7-b7b9-9f0bcce858c9_ContentBits">
    <vt:lpwstr>0</vt:lpwstr>
  </property>
</Properties>
</file>