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8.xml"/>
  <Override ContentType="application/vnd.ms-office.chartcolorstyle+xml" PartName="/ppt/charts/colors7.xml"/>
  <Override ContentType="application/vnd.ms-office.chartcolorstyle+xml" PartName="/ppt/charts/colors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9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7.xml"/>
  <Override ContentType="application/vnd.ms-office.chartstyle+xml" PartName="/ppt/charts/style8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inazisCDxa4AbKAM8FYfN3g6fp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lukas\Downloads\Lietuva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lukas\Downloads\Lenkija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C:\Users\lukas\Downloads\Norvegija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C:\Users\lukas\Downloads\Vokietija.xlsx" TargetMode="External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C:\Users\lukas\Downloads\Azerbaid&#382;anas.xlsx" TargetMode="External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C:\Users\lukas\Downloads\Pranc&#363;zija.xlsx" TargetMode="External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C:\Users\lukas\Downloads\Japonija.xlsx" TargetMode="External"/></Relationships>
</file>

<file path=ppt/charts/_rels/chart8.xml.rels><?xml version="1.0" encoding="UTF-8" standalone="yes"?>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C:\Users\lukas\Downloads\Indija.xlsx" TargetMode="External"/></Relationships>
</file>

<file path=ppt/charts/_rels/chart9.xml.rels><?xml version="1.0" encoding="UTF-8" standalone="yes"?>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C:\Users\lukas\Downloads\Kini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dirty="0">
                <a:solidFill>
                  <a:schemeClr val="accent1">
                    <a:lumMod val="50000"/>
                  </a:schemeClr>
                </a:solidFill>
              </a:rPr>
              <a:t>Lietuvos energijos</a:t>
            </a:r>
            <a:r>
              <a:rPr lang="lt-LT" sz="1800" baseline="0" dirty="0">
                <a:solidFill>
                  <a:schemeClr val="accent1">
                    <a:lumMod val="50000"/>
                  </a:schemeClr>
                </a:solidFill>
              </a:rPr>
              <a:t> gamybos pasiskirstymas pagal energijos šaltinius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Lenkija!$B$5</c:f>
              <c:strCache>
                <c:ptCount val="1"/>
                <c:pt idx="0">
                  <c:v>Anglis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Lenkija!$B$6:$B$12</c:f>
              <c:numCache>
                <c:formatCode>General</c:formatCode>
                <c:ptCount val="7"/>
                <c:pt idx="0">
                  <c:v>33384</c:v>
                </c:pt>
                <c:pt idx="1">
                  <c:v>10283</c:v>
                </c:pt>
                <c:pt idx="2">
                  <c:v>3843</c:v>
                </c:pt>
                <c:pt idx="3">
                  <c:v>7717</c:v>
                </c:pt>
                <c:pt idx="4">
                  <c:v>8623</c:v>
                </c:pt>
                <c:pt idx="5">
                  <c:v>7566</c:v>
                </c:pt>
                <c:pt idx="6">
                  <c:v>6394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1-4418-94A9-5A770C6DC11D}"/>
            </c:ext>
          </c:extLst>
        </c:ser>
        <c:ser>
          <c:idx val="1"/>
          <c:order val="1"/>
          <c:tx>
            <c:strRef>
              <c:f>Lenkija!$C$5</c:f>
              <c:strCache>
                <c:ptCount val="1"/>
                <c:pt idx="0">
                  <c:v>Gamtinės dujos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Lenkija!$C$6:$C$12</c:f>
              <c:numCache>
                <c:formatCode>General</c:formatCode>
                <c:ptCount val="7"/>
                <c:pt idx="0">
                  <c:v>195855</c:v>
                </c:pt>
                <c:pt idx="1">
                  <c:v>84929</c:v>
                </c:pt>
                <c:pt idx="2">
                  <c:v>86404</c:v>
                </c:pt>
                <c:pt idx="3">
                  <c:v>103684</c:v>
                </c:pt>
                <c:pt idx="4">
                  <c:v>104326</c:v>
                </c:pt>
                <c:pt idx="5">
                  <c:v>86561</c:v>
                </c:pt>
                <c:pt idx="6">
                  <c:v>82553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1-4418-94A9-5A770C6DC11D}"/>
            </c:ext>
          </c:extLst>
        </c:ser>
        <c:ser>
          <c:idx val="2"/>
          <c:order val="2"/>
          <c:tx>
            <c:strRef>
              <c:f>Lenkija!$D$5</c:f>
              <c:strCache>
                <c:ptCount val="1"/>
                <c:pt idx="0">
                  <c:v>Branduolinė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Lenkija!$D$6:$D$12</c:f>
              <c:numCache>
                <c:formatCode>General</c:formatCode>
                <c:ptCount val="7"/>
                <c:pt idx="0">
                  <c:v>188551</c:v>
                </c:pt>
                <c:pt idx="1">
                  <c:v>131565</c:v>
                </c:pt>
                <c:pt idx="2">
                  <c:v>94007</c:v>
                </c:pt>
                <c:pt idx="3">
                  <c:v>114697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1-4418-94A9-5A770C6DC11D}"/>
            </c:ext>
          </c:extLst>
        </c:ser>
        <c:ser>
          <c:idx val="3"/>
          <c:order val="3"/>
          <c:tx>
            <c:strRef>
              <c:f>Lenkija!$E$5</c:f>
              <c:strCache>
                <c:ptCount val="1"/>
                <c:pt idx="0">
                  <c:v>Hidro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Lenkija!$E$6:$E$12</c:f>
              <c:numCache>
                <c:formatCode>General</c:formatCode>
                <c:ptCount val="7"/>
                <c:pt idx="0">
                  <c:v>1490</c:v>
                </c:pt>
                <c:pt idx="1">
                  <c:v>1343</c:v>
                </c:pt>
                <c:pt idx="2">
                  <c:v>1224</c:v>
                </c:pt>
                <c:pt idx="3">
                  <c:v>1624</c:v>
                </c:pt>
                <c:pt idx="4">
                  <c:v>1944</c:v>
                </c:pt>
                <c:pt idx="5">
                  <c:v>1256</c:v>
                </c:pt>
                <c:pt idx="6">
                  <c:v>1082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01-4418-94A9-5A770C6DC11D}"/>
            </c:ext>
          </c:extLst>
        </c:ser>
        <c:ser>
          <c:idx val="4"/>
          <c:order val="4"/>
          <c:tx>
            <c:strRef>
              <c:f>Lenkija!$F$5</c:f>
              <c:strCache>
                <c:ptCount val="1"/>
                <c:pt idx="0">
                  <c:v>Biokuras ir atliekos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Lenkija!$F$6:$F$12</c:f>
              <c:numCache>
                <c:formatCode>General</c:formatCode>
                <c:ptCount val="7"/>
                <c:pt idx="0">
                  <c:v>11916</c:v>
                </c:pt>
                <c:pt idx="1">
                  <c:v>19312</c:v>
                </c:pt>
                <c:pt idx="2">
                  <c:v>27019</c:v>
                </c:pt>
                <c:pt idx="3">
                  <c:v>35139</c:v>
                </c:pt>
                <c:pt idx="4">
                  <c:v>41647</c:v>
                </c:pt>
                <c:pt idx="5">
                  <c:v>55851</c:v>
                </c:pt>
                <c:pt idx="6">
                  <c:v>63348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01-4418-94A9-5A770C6DC11D}"/>
            </c:ext>
          </c:extLst>
        </c:ser>
        <c:ser>
          <c:idx val="5"/>
          <c:order val="5"/>
          <c:tx>
            <c:strRef>
              <c:f>Lenkija!$G$5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Lenkija!$G$6:$G$12</c:f>
              <c:numCache>
                <c:formatCode>General</c:formatCode>
                <c:ptCount val="7"/>
                <c:pt idx="0">
                  <c:v>280964</c:v>
                </c:pt>
                <c:pt idx="1">
                  <c:v>124543</c:v>
                </c:pt>
                <c:pt idx="2">
                  <c:v>85836</c:v>
                </c:pt>
                <c:pt idx="3">
                  <c:v>111838</c:v>
                </c:pt>
                <c:pt idx="4">
                  <c:v>107346</c:v>
                </c:pt>
                <c:pt idx="5">
                  <c:v>105003</c:v>
                </c:pt>
                <c:pt idx="6">
                  <c:v>115616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01-4418-94A9-5A770C6DC11D}"/>
            </c:ext>
          </c:extLst>
        </c:ser>
        <c:ser>
          <c:idx val="6"/>
          <c:order val="6"/>
          <c:tx>
            <c:strRef>
              <c:f>Lenkija!$H$5</c:f>
              <c:strCache>
                <c:ptCount val="1"/>
                <c:pt idx="0">
                  <c:v>Vėjas, Saulė ir t.t.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Lenkija!$H$6:$H$12</c:f>
              <c:numCache>
                <c:formatCode>General</c:formatCode>
                <c:ptCount val="7"/>
                <c:pt idx="3">
                  <c:v>128</c:v>
                </c:pt>
                <c:pt idx="4">
                  <c:v>996</c:v>
                </c:pt>
                <c:pt idx="5">
                  <c:v>3244</c:v>
                </c:pt>
                <c:pt idx="6">
                  <c:v>6050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01-4418-94A9-5A770C6DC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18799"/>
        <c:axId val="230817551"/>
        <c:extLst>
          <c:ext xmlns:c15="http://schemas.microsoft.com/office/drawing/2012/chart" uri="{02D57815-91ED-43cb-92C2-25804820EDAC}">
            <c15:filteredArea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Lenkija!$I$5</c15:sqref>
                        </c15:formulaRef>
                      </c:ext>
                    </c:extLst>
                    <c:strCache>
                      <c:ptCount val="1"/>
                      <c:pt idx="0">
                        <c:v>Units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Lenkija!$A$6:$A$12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1990</c:v>
                      </c:pt>
                      <c:pt idx="1">
                        <c:v>1995</c:v>
                      </c:pt>
                      <c:pt idx="2">
                        <c:v>2000</c:v>
                      </c:pt>
                      <c:pt idx="3">
                        <c:v>2005</c:v>
                      </c:pt>
                      <c:pt idx="4">
                        <c:v>2010</c:v>
                      </c:pt>
                      <c:pt idx="5">
                        <c:v>2015</c:v>
                      </c:pt>
                      <c:pt idx="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Lenkija!$I$6:$I$12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1701-4418-94A9-5A770C6DC11D}"/>
                  </c:ext>
                </c:extLst>
              </c15:ser>
            </c15:filteredAreaSeries>
          </c:ext>
        </c:extLst>
      </c:areaChart>
      <c:catAx>
        <c:axId val="230818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7551"/>
        <c:crosses val="autoZero"/>
        <c:auto val="1"/>
        <c:lblAlgn val="ctr"/>
        <c:lblOffset val="100"/>
        <c:noMultiLvlLbl val="0"/>
      </c:catAx>
      <c:valAx>
        <c:axId val="23081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C0C0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lt-LT" sz="1800" b="0" i="0" baseline="0" dirty="0">
                <a:effectLst/>
              </a:rPr>
              <a:t>Lenkijos energijos gamybos pasiskirstymas pagal energijos šaltinius</a:t>
            </a:r>
            <a:endParaRPr lang="en-U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C0C0C">
                    <a:lumMod val="65000"/>
                    <a:lumOff val="35000"/>
                  </a:srgb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C0C0C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Lenkija!$B$5</c:f>
              <c:strCache>
                <c:ptCount val="1"/>
                <c:pt idx="0">
                  <c:v>Anglis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Lenkija!$B$6:$B$12</c:f>
              <c:numCache>
                <c:formatCode>General</c:formatCode>
                <c:ptCount val="7"/>
                <c:pt idx="0">
                  <c:v>3302214</c:v>
                </c:pt>
                <c:pt idx="1">
                  <c:v>2945672</c:v>
                </c:pt>
                <c:pt idx="2">
                  <c:v>2359394</c:v>
                </c:pt>
                <c:pt idx="3">
                  <c:v>2288377</c:v>
                </c:pt>
                <c:pt idx="4">
                  <c:v>2291765</c:v>
                </c:pt>
                <c:pt idx="5">
                  <c:v>2023504</c:v>
                </c:pt>
                <c:pt idx="6">
                  <c:v>1667192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2-4C12-9A25-830C25D351C7}"/>
            </c:ext>
          </c:extLst>
        </c:ser>
        <c:ser>
          <c:idx val="1"/>
          <c:order val="1"/>
          <c:tx>
            <c:strRef>
              <c:f>Lenkija!$C$5</c:f>
              <c:strCache>
                <c:ptCount val="1"/>
                <c:pt idx="0">
                  <c:v>Gamtinės dujos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Lenkija!$C$6:$C$12</c:f>
              <c:numCache>
                <c:formatCode>General</c:formatCode>
                <c:ptCount val="7"/>
                <c:pt idx="0">
                  <c:v>374206</c:v>
                </c:pt>
                <c:pt idx="1">
                  <c:v>376592</c:v>
                </c:pt>
                <c:pt idx="2">
                  <c:v>416993</c:v>
                </c:pt>
                <c:pt idx="3">
                  <c:v>512234</c:v>
                </c:pt>
                <c:pt idx="4">
                  <c:v>536108</c:v>
                </c:pt>
                <c:pt idx="5">
                  <c:v>576764</c:v>
                </c:pt>
                <c:pt idx="6">
                  <c:v>715468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02-4C12-9A25-830C25D351C7}"/>
            </c:ext>
          </c:extLst>
        </c:ser>
        <c:ser>
          <c:idx val="2"/>
          <c:order val="2"/>
          <c:tx>
            <c:strRef>
              <c:f>Lenkija!$D$5</c:f>
              <c:strCache>
                <c:ptCount val="1"/>
                <c:pt idx="0">
                  <c:v>Branduolinė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Lenkija!$D$6:$D$12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02-4C12-9A25-830C25D351C7}"/>
            </c:ext>
          </c:extLst>
        </c:ser>
        <c:ser>
          <c:idx val="3"/>
          <c:order val="3"/>
          <c:tx>
            <c:strRef>
              <c:f>Lenkija!$E$5</c:f>
              <c:strCache>
                <c:ptCount val="1"/>
                <c:pt idx="0">
                  <c:v>Hidro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Lenkija!$E$6:$E$12</c:f>
              <c:numCache>
                <c:formatCode>General</c:formatCode>
                <c:ptCount val="7"/>
                <c:pt idx="0">
                  <c:v>5184</c:v>
                </c:pt>
                <c:pt idx="1">
                  <c:v>6793</c:v>
                </c:pt>
                <c:pt idx="2">
                  <c:v>7582</c:v>
                </c:pt>
                <c:pt idx="3">
                  <c:v>7924</c:v>
                </c:pt>
                <c:pt idx="4">
                  <c:v>10512</c:v>
                </c:pt>
                <c:pt idx="5">
                  <c:v>6595</c:v>
                </c:pt>
                <c:pt idx="6">
                  <c:v>7624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02-4C12-9A25-830C25D351C7}"/>
            </c:ext>
          </c:extLst>
        </c:ser>
        <c:ser>
          <c:idx val="4"/>
          <c:order val="4"/>
          <c:tx>
            <c:strRef>
              <c:f>Lenkija!$F$5</c:f>
              <c:strCache>
                <c:ptCount val="1"/>
                <c:pt idx="0">
                  <c:v>Biokuras ir atliekos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Lenkija!$F$6:$F$12</c:f>
              <c:numCache>
                <c:formatCode>General</c:formatCode>
                <c:ptCount val="7"/>
                <c:pt idx="0">
                  <c:v>93347</c:v>
                </c:pt>
                <c:pt idx="1">
                  <c:v>192603</c:v>
                </c:pt>
                <c:pt idx="2">
                  <c:v>155753</c:v>
                </c:pt>
                <c:pt idx="3">
                  <c:v>185498</c:v>
                </c:pt>
                <c:pt idx="4">
                  <c:v>303497</c:v>
                </c:pt>
                <c:pt idx="5">
                  <c:v>348796</c:v>
                </c:pt>
                <c:pt idx="6">
                  <c:v>381613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02-4C12-9A25-830C25D351C7}"/>
            </c:ext>
          </c:extLst>
        </c:ser>
        <c:ser>
          <c:idx val="5"/>
          <c:order val="5"/>
          <c:tx>
            <c:strRef>
              <c:f>Lenkija!$G$5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Lenkija!$G$6:$G$12</c:f>
              <c:numCache>
                <c:formatCode>General</c:formatCode>
                <c:ptCount val="7"/>
                <c:pt idx="0">
                  <c:v>546133</c:v>
                </c:pt>
                <c:pt idx="1">
                  <c:v>654535</c:v>
                </c:pt>
                <c:pt idx="2">
                  <c:v>802130</c:v>
                </c:pt>
                <c:pt idx="3">
                  <c:v>902563</c:v>
                </c:pt>
                <c:pt idx="4">
                  <c:v>1063645</c:v>
                </c:pt>
                <c:pt idx="5">
                  <c:v>976350</c:v>
                </c:pt>
                <c:pt idx="6">
                  <c:v>1213366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02-4C12-9A25-830C25D351C7}"/>
            </c:ext>
          </c:extLst>
        </c:ser>
        <c:ser>
          <c:idx val="6"/>
          <c:order val="6"/>
          <c:tx>
            <c:strRef>
              <c:f>Lenkija!$H$5</c:f>
              <c:strCache>
                <c:ptCount val="1"/>
                <c:pt idx="0">
                  <c:v>Vėjas, Saulė ir t.t.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Lenkija!$H$6:$H$12</c:f>
              <c:numCache>
                <c:formatCode>General</c:formatCode>
                <c:ptCount val="7"/>
                <c:pt idx="1">
                  <c:v>4</c:v>
                </c:pt>
                <c:pt idx="2">
                  <c:v>142</c:v>
                </c:pt>
                <c:pt idx="3">
                  <c:v>968</c:v>
                </c:pt>
                <c:pt idx="4">
                  <c:v>6973</c:v>
                </c:pt>
                <c:pt idx="5">
                  <c:v>42088</c:v>
                </c:pt>
                <c:pt idx="6">
                  <c:v>68473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02-4C12-9A25-830C25D35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18799"/>
        <c:axId val="230817551"/>
        <c:extLst>
          <c:ext xmlns:c15="http://schemas.microsoft.com/office/drawing/2012/chart" uri="{02D57815-91ED-43cb-92C2-25804820EDAC}">
            <c15:filteredArea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Lenkija!$I$5</c15:sqref>
                        </c15:formulaRef>
                      </c:ext>
                    </c:extLst>
                    <c:strCache>
                      <c:ptCount val="1"/>
                      <c:pt idx="0">
                        <c:v>Units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Lenkija!$A$6:$A$12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1990</c:v>
                      </c:pt>
                      <c:pt idx="1">
                        <c:v>1995</c:v>
                      </c:pt>
                      <c:pt idx="2">
                        <c:v>2000</c:v>
                      </c:pt>
                      <c:pt idx="3">
                        <c:v>2005</c:v>
                      </c:pt>
                      <c:pt idx="4">
                        <c:v>2010</c:v>
                      </c:pt>
                      <c:pt idx="5">
                        <c:v>2015</c:v>
                      </c:pt>
                      <c:pt idx="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Lenkija!$I$6:$I$12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8B02-4C12-9A25-830C25D351C7}"/>
                  </c:ext>
                </c:extLst>
              </c15:ser>
            </c15:filteredAreaSeries>
          </c:ext>
        </c:extLst>
      </c:areaChart>
      <c:catAx>
        <c:axId val="230818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7551"/>
        <c:crosses val="autoZero"/>
        <c:auto val="1"/>
        <c:lblAlgn val="ctr"/>
        <c:lblOffset val="100"/>
        <c:noMultiLvlLbl val="0"/>
      </c:catAx>
      <c:valAx>
        <c:axId val="23081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0" i="0" baseline="0" dirty="0">
                <a:effectLst/>
              </a:rPr>
              <a:t>Norvegijos energijos gamybos pasiskirstymas pagal energijos šaltinius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Lenkija!$B$5</c:f>
              <c:strCache>
                <c:ptCount val="1"/>
                <c:pt idx="0">
                  <c:v>Anglis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Lenkija!$B$6:$B$12</c:f>
              <c:numCache>
                <c:formatCode>General</c:formatCode>
                <c:ptCount val="7"/>
                <c:pt idx="0">
                  <c:v>36123</c:v>
                </c:pt>
                <c:pt idx="1">
                  <c:v>42856</c:v>
                </c:pt>
                <c:pt idx="2">
                  <c:v>44003</c:v>
                </c:pt>
                <c:pt idx="3">
                  <c:v>32485</c:v>
                </c:pt>
                <c:pt idx="4">
                  <c:v>31951</c:v>
                </c:pt>
                <c:pt idx="5">
                  <c:v>34369</c:v>
                </c:pt>
                <c:pt idx="6">
                  <c:v>34500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5-4587-8ABE-E2ABD287123D}"/>
            </c:ext>
          </c:extLst>
        </c:ser>
        <c:ser>
          <c:idx val="1"/>
          <c:order val="1"/>
          <c:tx>
            <c:strRef>
              <c:f>Lenkija!$C$5</c:f>
              <c:strCache>
                <c:ptCount val="1"/>
                <c:pt idx="0">
                  <c:v>Gamtinės dujos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Lenkija!$C$6:$C$12</c:f>
              <c:numCache>
                <c:formatCode>General</c:formatCode>
                <c:ptCount val="7"/>
                <c:pt idx="0">
                  <c:v>82733</c:v>
                </c:pt>
                <c:pt idx="1">
                  <c:v>144924</c:v>
                </c:pt>
                <c:pt idx="2">
                  <c:v>173525</c:v>
                </c:pt>
                <c:pt idx="3">
                  <c:v>170462</c:v>
                </c:pt>
                <c:pt idx="4">
                  <c:v>264388</c:v>
                </c:pt>
                <c:pt idx="5">
                  <c:v>257120</c:v>
                </c:pt>
                <c:pt idx="6">
                  <c:v>193502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35-4587-8ABE-E2ABD287123D}"/>
            </c:ext>
          </c:extLst>
        </c:ser>
        <c:ser>
          <c:idx val="2"/>
          <c:order val="2"/>
          <c:tx>
            <c:strRef>
              <c:f>Lenkija!$D$5</c:f>
              <c:strCache>
                <c:ptCount val="1"/>
                <c:pt idx="0">
                  <c:v>Branduolinė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Lenkija!$D$6:$D$12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635-4587-8ABE-E2ABD287123D}"/>
            </c:ext>
          </c:extLst>
        </c:ser>
        <c:ser>
          <c:idx val="3"/>
          <c:order val="3"/>
          <c:tx>
            <c:strRef>
              <c:f>Lenkija!$E$5</c:f>
              <c:strCache>
                <c:ptCount val="1"/>
                <c:pt idx="0">
                  <c:v>Hidro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Lenkija!$E$6:$E$12</c:f>
              <c:numCache>
                <c:formatCode>General</c:formatCode>
                <c:ptCount val="7"/>
                <c:pt idx="0">
                  <c:v>436122</c:v>
                </c:pt>
                <c:pt idx="1">
                  <c:v>437508</c:v>
                </c:pt>
                <c:pt idx="2">
                  <c:v>510545</c:v>
                </c:pt>
                <c:pt idx="3">
                  <c:v>488477</c:v>
                </c:pt>
                <c:pt idx="4">
                  <c:v>420260</c:v>
                </c:pt>
                <c:pt idx="5">
                  <c:v>494287</c:v>
                </c:pt>
                <c:pt idx="6">
                  <c:v>507336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35-4587-8ABE-E2ABD287123D}"/>
            </c:ext>
          </c:extLst>
        </c:ser>
        <c:ser>
          <c:idx val="4"/>
          <c:order val="4"/>
          <c:tx>
            <c:strRef>
              <c:f>Lenkija!$F$5</c:f>
              <c:strCache>
                <c:ptCount val="1"/>
                <c:pt idx="0">
                  <c:v>Biokuras ir atliekos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Lenkija!$F$6:$F$12</c:f>
              <c:numCache>
                <c:formatCode>General</c:formatCode>
                <c:ptCount val="7"/>
                <c:pt idx="0">
                  <c:v>43238</c:v>
                </c:pt>
                <c:pt idx="1">
                  <c:v>47647</c:v>
                </c:pt>
                <c:pt idx="2">
                  <c:v>57169</c:v>
                </c:pt>
                <c:pt idx="3">
                  <c:v>57655</c:v>
                </c:pt>
                <c:pt idx="4">
                  <c:v>72538</c:v>
                </c:pt>
                <c:pt idx="5">
                  <c:v>64262</c:v>
                </c:pt>
                <c:pt idx="6">
                  <c:v>79660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35-4587-8ABE-E2ABD287123D}"/>
            </c:ext>
          </c:extLst>
        </c:ser>
        <c:ser>
          <c:idx val="5"/>
          <c:order val="5"/>
          <c:tx>
            <c:strRef>
              <c:f>Lenkija!$G$5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Lenkija!$G$6:$G$12</c:f>
              <c:numCache>
                <c:formatCode>General</c:formatCode>
                <c:ptCount val="7"/>
                <c:pt idx="0">
                  <c:v>340290</c:v>
                </c:pt>
                <c:pt idx="1">
                  <c:v>334159</c:v>
                </c:pt>
                <c:pt idx="2">
                  <c:v>377841</c:v>
                </c:pt>
                <c:pt idx="3">
                  <c:v>514478</c:v>
                </c:pt>
                <c:pt idx="4">
                  <c:v>547751</c:v>
                </c:pt>
                <c:pt idx="5">
                  <c:v>421337</c:v>
                </c:pt>
                <c:pt idx="6">
                  <c:v>415245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35-4587-8ABE-E2ABD287123D}"/>
            </c:ext>
          </c:extLst>
        </c:ser>
        <c:ser>
          <c:idx val="6"/>
          <c:order val="6"/>
          <c:tx>
            <c:strRef>
              <c:f>Lenkija!$H$5</c:f>
              <c:strCache>
                <c:ptCount val="1"/>
                <c:pt idx="0">
                  <c:v>Vėjas, Saulė ir t.t.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Lenkija!$H$6:$H$12</c:f>
              <c:numCache>
                <c:formatCode>General</c:formatCode>
                <c:ptCount val="7"/>
                <c:pt idx="1">
                  <c:v>36</c:v>
                </c:pt>
                <c:pt idx="2">
                  <c:v>112</c:v>
                </c:pt>
                <c:pt idx="3">
                  <c:v>1796</c:v>
                </c:pt>
                <c:pt idx="4">
                  <c:v>3164</c:v>
                </c:pt>
                <c:pt idx="5">
                  <c:v>9054</c:v>
                </c:pt>
                <c:pt idx="6">
                  <c:v>35774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35-4587-8ABE-E2ABD2871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18799"/>
        <c:axId val="230817551"/>
        <c:extLst>
          <c:ext xmlns:c15="http://schemas.microsoft.com/office/drawing/2012/chart" uri="{02D57815-91ED-43cb-92C2-25804820EDAC}">
            <c15:filteredArea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Lenkija!$I$5</c15:sqref>
                        </c15:formulaRef>
                      </c:ext>
                    </c:extLst>
                    <c:strCache>
                      <c:ptCount val="1"/>
                      <c:pt idx="0">
                        <c:v>Units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Lenkija!$A$6:$A$12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1990</c:v>
                      </c:pt>
                      <c:pt idx="1">
                        <c:v>1995</c:v>
                      </c:pt>
                      <c:pt idx="2">
                        <c:v>2000</c:v>
                      </c:pt>
                      <c:pt idx="3">
                        <c:v>2005</c:v>
                      </c:pt>
                      <c:pt idx="4">
                        <c:v>2010</c:v>
                      </c:pt>
                      <c:pt idx="5">
                        <c:v>2015</c:v>
                      </c:pt>
                      <c:pt idx="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Lenkija!$I$6:$I$12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C635-4587-8ABE-E2ABD287123D}"/>
                  </c:ext>
                </c:extLst>
              </c15:ser>
            </c15:filteredAreaSeries>
          </c:ext>
        </c:extLst>
      </c:areaChart>
      <c:catAx>
        <c:axId val="230818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7551"/>
        <c:crosses val="autoZero"/>
        <c:auto val="1"/>
        <c:lblAlgn val="ctr"/>
        <c:lblOffset val="100"/>
        <c:noMultiLvlLbl val="0"/>
      </c:catAx>
      <c:valAx>
        <c:axId val="23081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0" i="0" baseline="0" dirty="0">
                <a:solidFill>
                  <a:schemeClr val="accent1">
                    <a:lumMod val="50000"/>
                  </a:schemeClr>
                </a:solidFill>
                <a:effectLst/>
              </a:rPr>
              <a:t>Vokietijos energijos gamybos pasiskirstymas pagal energijos šaltinius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Lenkija!$B$5</c:f>
              <c:strCache>
                <c:ptCount val="1"/>
                <c:pt idx="0">
                  <c:v>Anglis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Lenkija!$B$6:$B$12</c:f>
              <c:numCache>
                <c:formatCode>General</c:formatCode>
                <c:ptCount val="7"/>
                <c:pt idx="0">
                  <c:v>5383860</c:v>
                </c:pt>
                <c:pt idx="1">
                  <c:v>3836258</c:v>
                </c:pt>
                <c:pt idx="2">
                  <c:v>3551104</c:v>
                </c:pt>
                <c:pt idx="3">
                  <c:v>3429023</c:v>
                </c:pt>
                <c:pt idx="4">
                  <c:v>3305373</c:v>
                </c:pt>
                <c:pt idx="5">
                  <c:v>3324713</c:v>
                </c:pt>
                <c:pt idx="6">
                  <c:v>1811452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1-445E-94CA-4DEA58EC0A12}"/>
            </c:ext>
          </c:extLst>
        </c:ser>
        <c:ser>
          <c:idx val="1"/>
          <c:order val="1"/>
          <c:tx>
            <c:strRef>
              <c:f>Lenkija!$C$5</c:f>
              <c:strCache>
                <c:ptCount val="1"/>
                <c:pt idx="0">
                  <c:v>Gamtinės dujos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Lenkija!$C$6:$C$12</c:f>
              <c:numCache>
                <c:formatCode>General</c:formatCode>
                <c:ptCount val="7"/>
                <c:pt idx="0">
                  <c:v>2301913</c:v>
                </c:pt>
                <c:pt idx="1">
                  <c:v>2817612</c:v>
                </c:pt>
                <c:pt idx="2">
                  <c:v>3008348</c:v>
                </c:pt>
                <c:pt idx="3">
                  <c:v>3256582</c:v>
                </c:pt>
                <c:pt idx="4">
                  <c:v>3177985</c:v>
                </c:pt>
                <c:pt idx="5">
                  <c:v>2727882</c:v>
                </c:pt>
                <c:pt idx="6">
                  <c:v>3118859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1-445E-94CA-4DEA58EC0A12}"/>
            </c:ext>
          </c:extLst>
        </c:ser>
        <c:ser>
          <c:idx val="2"/>
          <c:order val="2"/>
          <c:tx>
            <c:strRef>
              <c:f>Lenkija!$D$5</c:f>
              <c:strCache>
                <c:ptCount val="1"/>
                <c:pt idx="0">
                  <c:v>Branduolinė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Lenkija!$D$6:$D$12</c:f>
              <c:numCache>
                <c:formatCode>General</c:formatCode>
                <c:ptCount val="7"/>
                <c:pt idx="0">
                  <c:v>1667566</c:v>
                </c:pt>
                <c:pt idx="1">
                  <c:v>1670995</c:v>
                </c:pt>
                <c:pt idx="2">
                  <c:v>1850247</c:v>
                </c:pt>
                <c:pt idx="3">
                  <c:v>1778782</c:v>
                </c:pt>
                <c:pt idx="4">
                  <c:v>1533338</c:v>
                </c:pt>
                <c:pt idx="5">
                  <c:v>1001302</c:v>
                </c:pt>
                <c:pt idx="6">
                  <c:v>702349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21-445E-94CA-4DEA58EC0A12}"/>
            </c:ext>
          </c:extLst>
        </c:ser>
        <c:ser>
          <c:idx val="3"/>
          <c:order val="3"/>
          <c:tx>
            <c:strRef>
              <c:f>Lenkija!$E$5</c:f>
              <c:strCache>
                <c:ptCount val="1"/>
                <c:pt idx="0">
                  <c:v>Hidro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Lenkija!$E$6:$E$12</c:f>
              <c:numCache>
                <c:formatCode>General</c:formatCode>
                <c:ptCount val="7"/>
                <c:pt idx="0">
                  <c:v>62734</c:v>
                </c:pt>
                <c:pt idx="1">
                  <c:v>78408</c:v>
                </c:pt>
                <c:pt idx="2">
                  <c:v>78235</c:v>
                </c:pt>
                <c:pt idx="3">
                  <c:v>70697</c:v>
                </c:pt>
                <c:pt idx="4">
                  <c:v>75431</c:v>
                </c:pt>
                <c:pt idx="5">
                  <c:v>68317</c:v>
                </c:pt>
                <c:pt idx="6">
                  <c:v>65963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21-445E-94CA-4DEA58EC0A12}"/>
            </c:ext>
          </c:extLst>
        </c:ser>
        <c:ser>
          <c:idx val="4"/>
          <c:order val="4"/>
          <c:tx>
            <c:strRef>
              <c:f>Lenkija!$F$5</c:f>
              <c:strCache>
                <c:ptCount val="1"/>
                <c:pt idx="0">
                  <c:v>Biokuras ir atliekos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Lenkija!$F$6:$F$12</c:f>
              <c:numCache>
                <c:formatCode>General</c:formatCode>
                <c:ptCount val="7"/>
                <c:pt idx="0">
                  <c:v>200851</c:v>
                </c:pt>
                <c:pt idx="1">
                  <c:v>224205</c:v>
                </c:pt>
                <c:pt idx="2">
                  <c:v>329742</c:v>
                </c:pt>
                <c:pt idx="3">
                  <c:v>666089</c:v>
                </c:pt>
                <c:pt idx="4">
                  <c:v>1171020</c:v>
                </c:pt>
                <c:pt idx="5">
                  <c:v>1277310</c:v>
                </c:pt>
                <c:pt idx="6">
                  <c:v>1307933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21-445E-94CA-4DEA58EC0A12}"/>
            </c:ext>
          </c:extLst>
        </c:ser>
        <c:ser>
          <c:idx val="5"/>
          <c:order val="5"/>
          <c:tx>
            <c:strRef>
              <c:f>Lenkija!$G$5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Lenkija!$G$6:$G$12</c:f>
              <c:numCache>
                <c:formatCode>General</c:formatCode>
                <c:ptCount val="7"/>
                <c:pt idx="0">
                  <c:v>5084557</c:v>
                </c:pt>
                <c:pt idx="1">
                  <c:v>5436307</c:v>
                </c:pt>
                <c:pt idx="2">
                  <c:v>5225573</c:v>
                </c:pt>
                <c:pt idx="3">
                  <c:v>4888684</c:v>
                </c:pt>
                <c:pt idx="4">
                  <c:v>4383611</c:v>
                </c:pt>
                <c:pt idx="5">
                  <c:v>4238842</c:v>
                </c:pt>
                <c:pt idx="6">
                  <c:v>3954458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21-445E-94CA-4DEA58EC0A12}"/>
            </c:ext>
          </c:extLst>
        </c:ser>
        <c:ser>
          <c:idx val="6"/>
          <c:order val="6"/>
          <c:tx>
            <c:strRef>
              <c:f>Lenkija!$H$5</c:f>
              <c:strCache>
                <c:ptCount val="1"/>
                <c:pt idx="0">
                  <c:v>Vėjas, Saulė ir t.t.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Lenkija!$H$6:$H$12</c:f>
              <c:numCache>
                <c:formatCode>General</c:formatCode>
                <c:ptCount val="7"/>
                <c:pt idx="0">
                  <c:v>727</c:v>
                </c:pt>
                <c:pt idx="1">
                  <c:v>7772</c:v>
                </c:pt>
                <c:pt idx="2">
                  <c:v>38527</c:v>
                </c:pt>
                <c:pt idx="3">
                  <c:v>117552</c:v>
                </c:pt>
                <c:pt idx="4">
                  <c:v>204828</c:v>
                </c:pt>
                <c:pt idx="5">
                  <c:v>466311</c:v>
                </c:pt>
                <c:pt idx="6">
                  <c:v>699807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21-445E-94CA-4DEA58EC0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18799"/>
        <c:axId val="230817551"/>
        <c:extLst>
          <c:ext xmlns:c15="http://schemas.microsoft.com/office/drawing/2012/chart" uri="{02D57815-91ED-43cb-92C2-25804820EDAC}">
            <c15:filteredArea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Lenkija!$I$5</c15:sqref>
                        </c15:formulaRef>
                      </c:ext>
                    </c:extLst>
                    <c:strCache>
                      <c:ptCount val="1"/>
                      <c:pt idx="0">
                        <c:v>Units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Lenkija!$A$6:$A$12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1990</c:v>
                      </c:pt>
                      <c:pt idx="1">
                        <c:v>1995</c:v>
                      </c:pt>
                      <c:pt idx="2">
                        <c:v>2000</c:v>
                      </c:pt>
                      <c:pt idx="3">
                        <c:v>2005</c:v>
                      </c:pt>
                      <c:pt idx="4">
                        <c:v>2010</c:v>
                      </c:pt>
                      <c:pt idx="5">
                        <c:v>2015</c:v>
                      </c:pt>
                      <c:pt idx="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Lenkija!$I$6:$I$12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4721-445E-94CA-4DEA58EC0A12}"/>
                  </c:ext>
                </c:extLst>
              </c15:ser>
            </c15:filteredAreaSeries>
          </c:ext>
        </c:extLst>
      </c:areaChart>
      <c:catAx>
        <c:axId val="230818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7551"/>
        <c:crosses val="autoZero"/>
        <c:auto val="1"/>
        <c:lblAlgn val="ctr"/>
        <c:lblOffset val="100"/>
        <c:noMultiLvlLbl val="0"/>
      </c:catAx>
      <c:valAx>
        <c:axId val="23081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C0C0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lt-LT" sz="1800" b="0" i="0" baseline="0" dirty="0">
                <a:solidFill>
                  <a:schemeClr val="accent1">
                    <a:lumMod val="50000"/>
                  </a:schemeClr>
                </a:solidFill>
                <a:effectLst/>
              </a:rPr>
              <a:t>Azerbaidžano energijos gamybos pasiskirstymas pagal energijos šaltinius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C0C0C">
                    <a:lumMod val="65000"/>
                    <a:lumOff val="35000"/>
                  </a:srgb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C0C0C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[Azerbaidžanas.xlsx]Lenkija!$B$5</c:f>
              <c:strCache>
                <c:ptCount val="1"/>
                <c:pt idx="0">
                  <c:v>Anglis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[Azerbaidžanas.xlsx]Lenkija!$A$6:$A$12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</c:numCache>
              <c:extLst/>
            </c:numRef>
          </c:cat>
          <c:val>
            <c:numRef>
              <c:f>[Azerbaidžanas.xlsx]Lenkija!$B$6:$B$12</c:f>
              <c:numCache>
                <c:formatCode>General</c:formatCode>
                <c:ptCount val="5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331-461F-8542-ED1F1BC3E733}"/>
            </c:ext>
          </c:extLst>
        </c:ser>
        <c:ser>
          <c:idx val="1"/>
          <c:order val="1"/>
          <c:tx>
            <c:strRef>
              <c:f>[Azerbaidžanas.xlsx]Lenkija!$C$5</c:f>
              <c:strCache>
                <c:ptCount val="1"/>
                <c:pt idx="0">
                  <c:v>Gamtinės dujos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[Azerbaidžanas.xlsx]Lenkija!$A$6:$A$12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</c:numCache>
              <c:extLst/>
            </c:numRef>
          </c:cat>
          <c:val>
            <c:numRef>
              <c:f>[Azerbaidžanas.xlsx]Lenkija!$C$6:$C$12</c:f>
              <c:numCache>
                <c:formatCode>General</c:formatCode>
                <c:ptCount val="5"/>
                <c:pt idx="0">
                  <c:v>202154</c:v>
                </c:pt>
                <c:pt idx="1">
                  <c:v>339028</c:v>
                </c:pt>
                <c:pt idx="2">
                  <c:v>328708</c:v>
                </c:pt>
                <c:pt idx="3">
                  <c:v>401276</c:v>
                </c:pt>
                <c:pt idx="4">
                  <c:v>441344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331-461F-8542-ED1F1BC3E733}"/>
            </c:ext>
          </c:extLst>
        </c:ser>
        <c:ser>
          <c:idx val="2"/>
          <c:order val="2"/>
          <c:tx>
            <c:strRef>
              <c:f>[Azerbaidžanas.xlsx]Lenkija!$D$5</c:f>
              <c:strCache>
                <c:ptCount val="1"/>
                <c:pt idx="0">
                  <c:v>Branduolinė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[Azerbaidžanas.xlsx]Lenkija!$A$6:$A$12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</c:numCache>
              <c:extLst/>
            </c:numRef>
          </c:cat>
          <c:val>
            <c:numRef>
              <c:f>[Azerbaidžanas.xlsx]Lenkija!$D$6:$D$12</c:f>
              <c:numCache>
                <c:formatCode>General</c:formatCode>
                <c:ptCount val="5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331-461F-8542-ED1F1BC3E733}"/>
            </c:ext>
          </c:extLst>
        </c:ser>
        <c:ser>
          <c:idx val="3"/>
          <c:order val="3"/>
          <c:tx>
            <c:strRef>
              <c:f>[Azerbaidžanas.xlsx]Lenkija!$E$5</c:f>
              <c:strCache>
                <c:ptCount val="1"/>
                <c:pt idx="0">
                  <c:v>Hidro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[Azerbaidžanas.xlsx]Lenkija!$A$6:$A$12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</c:numCache>
              <c:extLst/>
            </c:numRef>
          </c:cat>
          <c:val>
            <c:numRef>
              <c:f>[Azerbaidžanas.xlsx]Lenkija!$E$6:$E$12</c:f>
              <c:numCache>
                <c:formatCode>General</c:formatCode>
                <c:ptCount val="5"/>
                <c:pt idx="0">
                  <c:v>5522</c:v>
                </c:pt>
                <c:pt idx="1">
                  <c:v>10832</c:v>
                </c:pt>
                <c:pt idx="2">
                  <c:v>12406</c:v>
                </c:pt>
                <c:pt idx="3">
                  <c:v>5893</c:v>
                </c:pt>
                <c:pt idx="4">
                  <c:v>5633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331-461F-8542-ED1F1BC3E733}"/>
            </c:ext>
          </c:extLst>
        </c:ser>
        <c:ser>
          <c:idx val="4"/>
          <c:order val="4"/>
          <c:tx>
            <c:strRef>
              <c:f>[Azerbaidžanas.xlsx]Lenkija!$F$5</c:f>
              <c:strCache>
                <c:ptCount val="1"/>
                <c:pt idx="0">
                  <c:v>Biokuras ir atliekos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[Azerbaidžanas.xlsx]Lenkija!$A$6:$A$12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</c:numCache>
              <c:extLst/>
            </c:numRef>
          </c:cat>
          <c:val>
            <c:numRef>
              <c:f>[Azerbaidžanas.xlsx]Lenkija!$F$6:$F$12</c:f>
              <c:numCache>
                <c:formatCode>General</c:formatCode>
                <c:ptCount val="5"/>
                <c:pt idx="0">
                  <c:v>795</c:v>
                </c:pt>
                <c:pt idx="1">
                  <c:v>1047</c:v>
                </c:pt>
                <c:pt idx="2">
                  <c:v>3772</c:v>
                </c:pt>
                <c:pt idx="3">
                  <c:v>6481</c:v>
                </c:pt>
                <c:pt idx="4">
                  <c:v>4861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331-461F-8542-ED1F1BC3E733}"/>
            </c:ext>
          </c:extLst>
        </c:ser>
        <c:ser>
          <c:idx val="5"/>
          <c:order val="5"/>
          <c:tx>
            <c:strRef>
              <c:f>[Azerbaidžanas.xlsx]Lenkija!$G$5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[Azerbaidžanas.xlsx]Lenkija!$A$6:$A$12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</c:numCache>
              <c:extLst/>
            </c:numRef>
          </c:cat>
          <c:val>
            <c:numRef>
              <c:f>[Azerbaidžanas.xlsx]Lenkija!$G$6:$G$12</c:f>
              <c:numCache>
                <c:formatCode>General</c:formatCode>
                <c:ptCount val="5"/>
                <c:pt idx="0">
                  <c:v>262734</c:v>
                </c:pt>
                <c:pt idx="1">
                  <c:v>207005</c:v>
                </c:pt>
                <c:pt idx="2">
                  <c:v>151469</c:v>
                </c:pt>
                <c:pt idx="3">
                  <c:v>197289</c:v>
                </c:pt>
                <c:pt idx="4">
                  <c:v>219707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331-461F-8542-ED1F1BC3E733}"/>
            </c:ext>
          </c:extLst>
        </c:ser>
        <c:ser>
          <c:idx val="6"/>
          <c:order val="6"/>
          <c:tx>
            <c:strRef>
              <c:f>[Azerbaidžanas.xlsx]Lenkija!$H$5</c:f>
              <c:strCache>
                <c:ptCount val="1"/>
                <c:pt idx="0">
                  <c:v>Vėjas, Saulė ir t.t.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[Azerbaidžanas.xlsx]Lenkija!$A$6:$A$12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</c:numCache>
              <c:extLst/>
            </c:numRef>
          </c:cat>
          <c:val>
            <c:numRef>
              <c:f>[Azerbaidžanas.xlsx]Lenkija!$H$6:$H$12</c:f>
              <c:numCache>
                <c:formatCode>General</c:formatCode>
                <c:ptCount val="5"/>
                <c:pt idx="2">
                  <c:v>4</c:v>
                </c:pt>
                <c:pt idx="3">
                  <c:v>36</c:v>
                </c:pt>
                <c:pt idx="4">
                  <c:v>539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8331-461F-8542-ED1F1BC3E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18799"/>
        <c:axId val="230817551"/>
        <c:extLst>
          <c:ext xmlns:c15="http://schemas.microsoft.com/office/drawing/2012/chart" uri="{02D57815-91ED-43cb-92C2-25804820EDAC}">
            <c15:filteredArea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[Azerbaidžanas.xlsx]Lenkija!$I$5</c15:sqref>
                        </c15:formulaRef>
                      </c:ext>
                    </c:extLst>
                    <c:strCache>
                      <c:ptCount val="1"/>
                      <c:pt idx="0">
                        <c:v>Units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[Azerbaidžanas.xlsx]Lenkija!$A$6:$A$12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2000</c:v>
                      </c:pt>
                      <c:pt idx="1">
                        <c:v>2005</c:v>
                      </c:pt>
                      <c:pt idx="2">
                        <c:v>2010</c:v>
                      </c:pt>
                      <c:pt idx="3">
                        <c:v>2015</c:v>
                      </c:pt>
                      <c:pt idx="4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[Azerbaidžanas.xlsx]Lenkija!$I$6:$I$12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8331-461F-8542-ED1F1BC3E733}"/>
                  </c:ext>
                </c:extLst>
              </c15:ser>
            </c15:filteredAreaSeries>
          </c:ext>
        </c:extLst>
      </c:areaChart>
      <c:catAx>
        <c:axId val="230818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7551"/>
        <c:crosses val="autoZero"/>
        <c:auto val="1"/>
        <c:lblAlgn val="ctr"/>
        <c:lblOffset val="100"/>
        <c:noMultiLvlLbl val="0"/>
      </c:catAx>
      <c:valAx>
        <c:axId val="23081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C0C0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lt-LT" sz="1800" b="0" i="0" baseline="0" dirty="0">
                <a:solidFill>
                  <a:schemeClr val="accent1">
                    <a:lumMod val="50000"/>
                  </a:schemeClr>
                </a:solidFill>
                <a:effectLst/>
              </a:rPr>
              <a:t>Prancūzijos energijos gamybos pasiskirstymas pagal energijos šaltinius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C0C0C">
                    <a:lumMod val="65000"/>
                    <a:lumOff val="35000"/>
                  </a:srgb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C0C0C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Lenkija!$B$5</c:f>
              <c:strCache>
                <c:ptCount val="1"/>
                <c:pt idx="0">
                  <c:v>Anglis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Lenkija!$B$6:$B$12</c:f>
              <c:numCache>
                <c:formatCode>General</c:formatCode>
                <c:ptCount val="7"/>
                <c:pt idx="0">
                  <c:v>839636</c:v>
                </c:pt>
                <c:pt idx="1">
                  <c:v>665581</c:v>
                </c:pt>
                <c:pt idx="2">
                  <c:v>623262</c:v>
                </c:pt>
                <c:pt idx="3">
                  <c:v>592633</c:v>
                </c:pt>
                <c:pt idx="4">
                  <c:v>500830</c:v>
                </c:pt>
                <c:pt idx="5">
                  <c:v>390492</c:v>
                </c:pt>
                <c:pt idx="6">
                  <c:v>227643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7-4951-B14C-4D41597D9B9F}"/>
            </c:ext>
          </c:extLst>
        </c:ser>
        <c:ser>
          <c:idx val="1"/>
          <c:order val="1"/>
          <c:tx>
            <c:strRef>
              <c:f>Lenkija!$C$5</c:f>
              <c:strCache>
                <c:ptCount val="1"/>
                <c:pt idx="0">
                  <c:v>Gamtinės dujos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Lenkija!$C$6:$C$12</c:f>
              <c:numCache>
                <c:formatCode>General</c:formatCode>
                <c:ptCount val="7"/>
                <c:pt idx="0">
                  <c:v>1089913</c:v>
                </c:pt>
                <c:pt idx="1">
                  <c:v>1238322</c:v>
                </c:pt>
                <c:pt idx="2">
                  <c:v>1497469</c:v>
                </c:pt>
                <c:pt idx="3">
                  <c:v>1717653</c:v>
                </c:pt>
                <c:pt idx="4">
                  <c:v>1784321</c:v>
                </c:pt>
                <c:pt idx="5">
                  <c:v>1467064</c:v>
                </c:pt>
                <c:pt idx="6">
                  <c:v>1463842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7-4951-B14C-4D41597D9B9F}"/>
            </c:ext>
          </c:extLst>
        </c:ser>
        <c:ser>
          <c:idx val="2"/>
          <c:order val="2"/>
          <c:tx>
            <c:strRef>
              <c:f>Lenkija!$D$5</c:f>
              <c:strCache>
                <c:ptCount val="1"/>
                <c:pt idx="0">
                  <c:v>Branduolinė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Lenkija!$D$6:$D$12</c:f>
              <c:numCache>
                <c:formatCode>General</c:formatCode>
                <c:ptCount val="7"/>
                <c:pt idx="0">
                  <c:v>3426338</c:v>
                </c:pt>
                <c:pt idx="1">
                  <c:v>4115247</c:v>
                </c:pt>
                <c:pt idx="2">
                  <c:v>4529040</c:v>
                </c:pt>
                <c:pt idx="3">
                  <c:v>4925771</c:v>
                </c:pt>
                <c:pt idx="4">
                  <c:v>4674775</c:v>
                </c:pt>
                <c:pt idx="5">
                  <c:v>4771940</c:v>
                </c:pt>
                <c:pt idx="6">
                  <c:v>3859995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7-4951-B14C-4D41597D9B9F}"/>
            </c:ext>
          </c:extLst>
        </c:ser>
        <c:ser>
          <c:idx val="3"/>
          <c:order val="3"/>
          <c:tx>
            <c:strRef>
              <c:f>Lenkija!$E$5</c:f>
              <c:strCache>
                <c:ptCount val="1"/>
                <c:pt idx="0">
                  <c:v>Hidro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Lenkija!$E$6:$E$12</c:f>
              <c:numCache>
                <c:formatCode>General</c:formatCode>
                <c:ptCount val="7"/>
                <c:pt idx="0">
                  <c:v>193919</c:v>
                </c:pt>
                <c:pt idx="1">
                  <c:v>263229</c:v>
                </c:pt>
                <c:pt idx="2">
                  <c:v>238908</c:v>
                </c:pt>
                <c:pt idx="3">
                  <c:v>185328</c:v>
                </c:pt>
                <c:pt idx="4">
                  <c:v>225769</c:v>
                </c:pt>
                <c:pt idx="5">
                  <c:v>200003</c:v>
                </c:pt>
                <c:pt idx="6">
                  <c:v>223882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17-4951-B14C-4D41597D9B9F}"/>
            </c:ext>
          </c:extLst>
        </c:ser>
        <c:ser>
          <c:idx val="4"/>
          <c:order val="4"/>
          <c:tx>
            <c:strRef>
              <c:f>Lenkija!$F$5</c:f>
              <c:strCache>
                <c:ptCount val="1"/>
                <c:pt idx="0">
                  <c:v>Biokuras ir atliekos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Lenkija!$F$6:$F$12</c:f>
              <c:numCache>
                <c:formatCode>General</c:formatCode>
                <c:ptCount val="7"/>
                <c:pt idx="0">
                  <c:v>460033</c:v>
                </c:pt>
                <c:pt idx="1">
                  <c:v>471782</c:v>
                </c:pt>
                <c:pt idx="2">
                  <c:v>450761</c:v>
                </c:pt>
                <c:pt idx="3">
                  <c:v>503352</c:v>
                </c:pt>
                <c:pt idx="4">
                  <c:v>655986</c:v>
                </c:pt>
                <c:pt idx="5">
                  <c:v>686739</c:v>
                </c:pt>
                <c:pt idx="6">
                  <c:v>698887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17-4951-B14C-4D41597D9B9F}"/>
            </c:ext>
          </c:extLst>
        </c:ser>
        <c:ser>
          <c:idx val="5"/>
          <c:order val="5"/>
          <c:tx>
            <c:strRef>
              <c:f>Lenkija!$G$5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Lenkija!$G$6:$G$12</c:f>
              <c:numCache>
                <c:formatCode>General</c:formatCode>
                <c:ptCount val="7"/>
                <c:pt idx="0">
                  <c:v>3518167</c:v>
                </c:pt>
                <c:pt idx="1">
                  <c:v>3406690</c:v>
                </c:pt>
                <c:pt idx="2">
                  <c:v>3442409</c:v>
                </c:pt>
                <c:pt idx="3">
                  <c:v>3693903</c:v>
                </c:pt>
                <c:pt idx="4">
                  <c:v>3224704</c:v>
                </c:pt>
                <c:pt idx="5">
                  <c:v>3159626</c:v>
                </c:pt>
                <c:pt idx="6">
                  <c:v>2581744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17-4951-B14C-4D41597D9B9F}"/>
            </c:ext>
          </c:extLst>
        </c:ser>
        <c:ser>
          <c:idx val="6"/>
          <c:order val="6"/>
          <c:tx>
            <c:strRef>
              <c:f>Lenkija!$H$5</c:f>
              <c:strCache>
                <c:ptCount val="1"/>
                <c:pt idx="0">
                  <c:v>Vėjas, Saulė ir t.t.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Lenkija!$H$6:$H$12</c:f>
              <c:numCache>
                <c:formatCode>General</c:formatCode>
                <c:ptCount val="7"/>
                <c:pt idx="0">
                  <c:v>7450</c:v>
                </c:pt>
                <c:pt idx="1">
                  <c:v>8405</c:v>
                </c:pt>
                <c:pt idx="2">
                  <c:v>8158</c:v>
                </c:pt>
                <c:pt idx="3">
                  <c:v>14200</c:v>
                </c:pt>
                <c:pt idx="4">
                  <c:v>49750</c:v>
                </c:pt>
                <c:pt idx="5">
                  <c:v>126203</c:v>
                </c:pt>
                <c:pt idx="6">
                  <c:v>224483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17-4951-B14C-4D41597D9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18799"/>
        <c:axId val="230817551"/>
        <c:extLst>
          <c:ext xmlns:c15="http://schemas.microsoft.com/office/drawing/2012/chart" uri="{02D57815-91ED-43cb-92C2-25804820EDAC}">
            <c15:filteredArea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Lenkija!$I$5</c15:sqref>
                        </c15:formulaRef>
                      </c:ext>
                    </c:extLst>
                    <c:strCache>
                      <c:ptCount val="1"/>
                      <c:pt idx="0">
                        <c:v>Units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Lenkija!$A$6:$A$12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1990</c:v>
                      </c:pt>
                      <c:pt idx="1">
                        <c:v>1995</c:v>
                      </c:pt>
                      <c:pt idx="2">
                        <c:v>2000</c:v>
                      </c:pt>
                      <c:pt idx="3">
                        <c:v>2005</c:v>
                      </c:pt>
                      <c:pt idx="4">
                        <c:v>2010</c:v>
                      </c:pt>
                      <c:pt idx="5">
                        <c:v>2015</c:v>
                      </c:pt>
                      <c:pt idx="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Lenkija!$I$6:$I$12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B717-4951-B14C-4D41597D9B9F}"/>
                  </c:ext>
                </c:extLst>
              </c15:ser>
            </c15:filteredAreaSeries>
          </c:ext>
        </c:extLst>
      </c:areaChart>
      <c:catAx>
        <c:axId val="230818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7551"/>
        <c:crosses val="autoZero"/>
        <c:auto val="1"/>
        <c:lblAlgn val="ctr"/>
        <c:lblOffset val="100"/>
        <c:noMultiLvlLbl val="0"/>
      </c:catAx>
      <c:valAx>
        <c:axId val="23081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0" i="0" baseline="0" dirty="0">
                <a:solidFill>
                  <a:schemeClr val="accent1">
                    <a:lumMod val="50000"/>
                  </a:schemeClr>
                </a:solidFill>
                <a:effectLst/>
              </a:rPr>
              <a:t>Japonijos energijos gamybos pasiskirstymas pagal energijos šaltinius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Lenkija!$B$5</c:f>
              <c:strCache>
                <c:ptCount val="1"/>
                <c:pt idx="0">
                  <c:v>Anglis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Lenkija!$B$6:$B$12</c:f>
              <c:numCache>
                <c:formatCode>General</c:formatCode>
                <c:ptCount val="7"/>
                <c:pt idx="0">
                  <c:v>3229715</c:v>
                </c:pt>
                <c:pt idx="1">
                  <c:v>3507126</c:v>
                </c:pt>
                <c:pt idx="2">
                  <c:v>4072964</c:v>
                </c:pt>
                <c:pt idx="3">
                  <c:v>4641620</c:v>
                </c:pt>
                <c:pt idx="4">
                  <c:v>4864627</c:v>
                </c:pt>
                <c:pt idx="5">
                  <c:v>5043360</c:v>
                </c:pt>
                <c:pt idx="6">
                  <c:v>4684391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3-4D77-B476-36B8D9B39FC4}"/>
            </c:ext>
          </c:extLst>
        </c:ser>
        <c:ser>
          <c:idx val="1"/>
          <c:order val="1"/>
          <c:tx>
            <c:strRef>
              <c:f>Lenkija!$C$5</c:f>
              <c:strCache>
                <c:ptCount val="1"/>
                <c:pt idx="0">
                  <c:v>Gamtinės dujos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Lenkija!$C$6:$C$12</c:f>
              <c:numCache>
                <c:formatCode>General</c:formatCode>
                <c:ptCount val="7"/>
                <c:pt idx="0">
                  <c:v>1847236</c:v>
                </c:pt>
                <c:pt idx="1">
                  <c:v>2225839</c:v>
                </c:pt>
                <c:pt idx="2">
                  <c:v>2747749</c:v>
                </c:pt>
                <c:pt idx="3">
                  <c:v>2957979</c:v>
                </c:pt>
                <c:pt idx="4">
                  <c:v>3595665</c:v>
                </c:pt>
                <c:pt idx="5">
                  <c:v>4195703</c:v>
                </c:pt>
                <c:pt idx="6">
                  <c:v>4054011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23-4D77-B476-36B8D9B39FC4}"/>
            </c:ext>
          </c:extLst>
        </c:ser>
        <c:ser>
          <c:idx val="2"/>
          <c:order val="2"/>
          <c:tx>
            <c:strRef>
              <c:f>Lenkija!$D$5</c:f>
              <c:strCache>
                <c:ptCount val="1"/>
                <c:pt idx="0">
                  <c:v>Branduolinė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Lenkija!$D$6:$D$12</c:f>
              <c:numCache>
                <c:formatCode>General</c:formatCode>
                <c:ptCount val="7"/>
                <c:pt idx="0">
                  <c:v>2206600</c:v>
                </c:pt>
                <c:pt idx="1">
                  <c:v>3177316</c:v>
                </c:pt>
                <c:pt idx="2">
                  <c:v>3513268</c:v>
                </c:pt>
                <c:pt idx="3">
                  <c:v>3324595</c:v>
                </c:pt>
                <c:pt idx="4">
                  <c:v>3144333</c:v>
                </c:pt>
                <c:pt idx="5">
                  <c:v>102952</c:v>
                </c:pt>
                <c:pt idx="6">
                  <c:v>422746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23-4D77-B476-36B8D9B39FC4}"/>
            </c:ext>
          </c:extLst>
        </c:ser>
        <c:ser>
          <c:idx val="3"/>
          <c:order val="3"/>
          <c:tx>
            <c:strRef>
              <c:f>Lenkija!$E$5</c:f>
              <c:strCache>
                <c:ptCount val="1"/>
                <c:pt idx="0">
                  <c:v>Hidro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Lenkija!$E$6:$E$12</c:f>
              <c:numCache>
                <c:formatCode>General</c:formatCode>
                <c:ptCount val="7"/>
                <c:pt idx="0">
                  <c:v>316447</c:v>
                </c:pt>
                <c:pt idx="1">
                  <c:v>283596</c:v>
                </c:pt>
                <c:pt idx="2">
                  <c:v>302574</c:v>
                </c:pt>
                <c:pt idx="3">
                  <c:v>276929</c:v>
                </c:pt>
                <c:pt idx="4">
                  <c:v>301680</c:v>
                </c:pt>
                <c:pt idx="5">
                  <c:v>313625</c:v>
                </c:pt>
                <c:pt idx="6">
                  <c:v>290108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23-4D77-B476-36B8D9B39FC4}"/>
            </c:ext>
          </c:extLst>
        </c:ser>
        <c:ser>
          <c:idx val="4"/>
          <c:order val="4"/>
          <c:tx>
            <c:strRef>
              <c:f>Lenkija!$F$5</c:f>
              <c:strCache>
                <c:ptCount val="1"/>
                <c:pt idx="0">
                  <c:v>Biokuras ir atliekos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Lenkija!$F$6:$F$12</c:f>
              <c:numCache>
                <c:formatCode>General</c:formatCode>
                <c:ptCount val="7"/>
                <c:pt idx="0">
                  <c:v>176760</c:v>
                </c:pt>
                <c:pt idx="1">
                  <c:v>175813</c:v>
                </c:pt>
                <c:pt idx="2">
                  <c:v>211366</c:v>
                </c:pt>
                <c:pt idx="3">
                  <c:v>326727</c:v>
                </c:pt>
                <c:pt idx="4">
                  <c:v>467760</c:v>
                </c:pt>
                <c:pt idx="5">
                  <c:v>529891</c:v>
                </c:pt>
                <c:pt idx="6">
                  <c:v>657412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23-4D77-B476-36B8D9B39FC4}"/>
            </c:ext>
          </c:extLst>
        </c:ser>
        <c:ser>
          <c:idx val="5"/>
          <c:order val="5"/>
          <c:tx>
            <c:strRef>
              <c:f>Lenkija!$G$5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Lenkija!$G$6:$G$12</c:f>
              <c:numCache>
                <c:formatCode>General</c:formatCode>
                <c:ptCount val="7"/>
                <c:pt idx="0">
                  <c:v>10416265</c:v>
                </c:pt>
                <c:pt idx="1">
                  <c:v>11011766</c:v>
                </c:pt>
                <c:pt idx="2">
                  <c:v>10596433</c:v>
                </c:pt>
                <c:pt idx="3">
                  <c:v>10087453</c:v>
                </c:pt>
                <c:pt idx="4">
                  <c:v>8422586</c:v>
                </c:pt>
                <c:pt idx="5">
                  <c:v>7713628</c:v>
                </c:pt>
                <c:pt idx="6">
                  <c:v>6173407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23-4D77-B476-36B8D9B39FC4}"/>
            </c:ext>
          </c:extLst>
        </c:ser>
        <c:ser>
          <c:idx val="6"/>
          <c:order val="6"/>
          <c:tx>
            <c:strRef>
              <c:f>Lenkija!$H$5</c:f>
              <c:strCache>
                <c:ptCount val="1"/>
                <c:pt idx="0">
                  <c:v>Vėjas, Saulė ir t.t.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Lenkija!$H$6:$H$12</c:f>
              <c:numCache>
                <c:formatCode>General</c:formatCode>
                <c:ptCount val="7"/>
                <c:pt idx="0">
                  <c:v>117057</c:v>
                </c:pt>
                <c:pt idx="1">
                  <c:v>175391</c:v>
                </c:pt>
                <c:pt idx="2">
                  <c:v>165383</c:v>
                </c:pt>
                <c:pt idx="3">
                  <c:v>156431</c:v>
                </c:pt>
                <c:pt idx="4">
                  <c:v>144034</c:v>
                </c:pt>
                <c:pt idx="5">
                  <c:v>255333</c:v>
                </c:pt>
                <c:pt idx="6">
                  <c:v>429259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23-4D77-B476-36B8D9B39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18799"/>
        <c:axId val="230817551"/>
        <c:extLst>
          <c:ext xmlns:c15="http://schemas.microsoft.com/office/drawing/2012/chart" uri="{02D57815-91ED-43cb-92C2-25804820EDAC}">
            <c15:filteredArea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Lenkija!$I$5</c15:sqref>
                        </c15:formulaRef>
                      </c:ext>
                    </c:extLst>
                    <c:strCache>
                      <c:ptCount val="1"/>
                      <c:pt idx="0">
                        <c:v>Units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Lenkija!$A$6:$A$12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1990</c:v>
                      </c:pt>
                      <c:pt idx="1">
                        <c:v>1995</c:v>
                      </c:pt>
                      <c:pt idx="2">
                        <c:v>2000</c:v>
                      </c:pt>
                      <c:pt idx="3">
                        <c:v>2005</c:v>
                      </c:pt>
                      <c:pt idx="4">
                        <c:v>2010</c:v>
                      </c:pt>
                      <c:pt idx="5">
                        <c:v>2015</c:v>
                      </c:pt>
                      <c:pt idx="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Lenkija!$I$6:$I$12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6A23-4D77-B476-36B8D9B39FC4}"/>
                  </c:ext>
                </c:extLst>
              </c15:ser>
            </c15:filteredAreaSeries>
          </c:ext>
        </c:extLst>
      </c:areaChart>
      <c:catAx>
        <c:axId val="230818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7551"/>
        <c:crosses val="autoZero"/>
        <c:auto val="1"/>
        <c:lblAlgn val="ctr"/>
        <c:lblOffset val="100"/>
        <c:noMultiLvlLbl val="0"/>
      </c:catAx>
      <c:valAx>
        <c:axId val="23081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0" i="0" baseline="0" dirty="0">
                <a:solidFill>
                  <a:schemeClr val="accent1">
                    <a:lumMod val="50000"/>
                  </a:schemeClr>
                </a:solidFill>
                <a:effectLst/>
              </a:rPr>
              <a:t>Indijos energijos gamybos pasiskirstymas pagal energijos šaltinius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Lenkija!$B$5</c:f>
              <c:strCache>
                <c:ptCount val="1"/>
                <c:pt idx="0">
                  <c:v>Anglis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Lenkija!$B$6:$B$12</c:f>
              <c:numCache>
                <c:formatCode>General</c:formatCode>
                <c:ptCount val="7"/>
                <c:pt idx="0">
                  <c:v>3881030</c:v>
                </c:pt>
                <c:pt idx="1">
                  <c:v>5162432</c:v>
                </c:pt>
                <c:pt idx="2">
                  <c:v>6109527</c:v>
                </c:pt>
                <c:pt idx="3">
                  <c:v>7713078</c:v>
                </c:pt>
                <c:pt idx="4">
                  <c:v>11682321</c:v>
                </c:pt>
                <c:pt idx="5">
                  <c:v>15780773</c:v>
                </c:pt>
                <c:pt idx="6">
                  <c:v>17494965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2-4A1C-B8EE-C9904650F720}"/>
            </c:ext>
          </c:extLst>
        </c:ser>
        <c:ser>
          <c:idx val="1"/>
          <c:order val="1"/>
          <c:tx>
            <c:strRef>
              <c:f>Lenkija!$C$5</c:f>
              <c:strCache>
                <c:ptCount val="1"/>
                <c:pt idx="0">
                  <c:v>Gamtinės dujos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Lenkija!$C$6:$C$12</c:f>
              <c:numCache>
                <c:formatCode>General</c:formatCode>
                <c:ptCount val="7"/>
                <c:pt idx="0">
                  <c:v>442572</c:v>
                </c:pt>
                <c:pt idx="1">
                  <c:v>725671</c:v>
                </c:pt>
                <c:pt idx="2">
                  <c:v>965850</c:v>
                </c:pt>
                <c:pt idx="3">
                  <c:v>1331826</c:v>
                </c:pt>
                <c:pt idx="4">
                  <c:v>2277696</c:v>
                </c:pt>
                <c:pt idx="5">
                  <c:v>1889434</c:v>
                </c:pt>
                <c:pt idx="6">
                  <c:v>2323196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B2-4A1C-B8EE-C9904650F720}"/>
            </c:ext>
          </c:extLst>
        </c:ser>
        <c:ser>
          <c:idx val="2"/>
          <c:order val="2"/>
          <c:tx>
            <c:strRef>
              <c:f>Lenkija!$D$5</c:f>
              <c:strCache>
                <c:ptCount val="1"/>
                <c:pt idx="0">
                  <c:v>Branduolinė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Lenkija!$D$6:$D$12</c:f>
              <c:numCache>
                <c:formatCode>General</c:formatCode>
                <c:ptCount val="7"/>
                <c:pt idx="0">
                  <c:v>66993</c:v>
                </c:pt>
                <c:pt idx="1">
                  <c:v>87076</c:v>
                </c:pt>
                <c:pt idx="2">
                  <c:v>184391</c:v>
                </c:pt>
                <c:pt idx="3">
                  <c:v>188989</c:v>
                </c:pt>
                <c:pt idx="4">
                  <c:v>286543</c:v>
                </c:pt>
                <c:pt idx="5">
                  <c:v>408149</c:v>
                </c:pt>
                <c:pt idx="6">
                  <c:v>506972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B2-4A1C-B8EE-C9904650F720}"/>
            </c:ext>
          </c:extLst>
        </c:ser>
        <c:ser>
          <c:idx val="3"/>
          <c:order val="3"/>
          <c:tx>
            <c:strRef>
              <c:f>Lenkija!$E$5</c:f>
              <c:strCache>
                <c:ptCount val="1"/>
                <c:pt idx="0">
                  <c:v>Hidro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Lenkija!$E$6:$E$12</c:f>
              <c:numCache>
                <c:formatCode>General</c:formatCode>
                <c:ptCount val="7"/>
                <c:pt idx="0">
                  <c:v>257961</c:v>
                </c:pt>
                <c:pt idx="1">
                  <c:v>261347</c:v>
                </c:pt>
                <c:pt idx="2">
                  <c:v>268062</c:v>
                </c:pt>
                <c:pt idx="3">
                  <c:v>389239</c:v>
                </c:pt>
                <c:pt idx="4">
                  <c:v>449717</c:v>
                </c:pt>
                <c:pt idx="5">
                  <c:v>491381</c:v>
                </c:pt>
                <c:pt idx="6">
                  <c:v>620637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B2-4A1C-B8EE-C9904650F720}"/>
            </c:ext>
          </c:extLst>
        </c:ser>
        <c:ser>
          <c:idx val="4"/>
          <c:order val="4"/>
          <c:tx>
            <c:strRef>
              <c:f>Lenkija!$F$5</c:f>
              <c:strCache>
                <c:ptCount val="1"/>
                <c:pt idx="0">
                  <c:v>Biokuras ir atliekos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Lenkija!$F$6:$F$12</c:f>
              <c:numCache>
                <c:formatCode>General</c:formatCode>
                <c:ptCount val="7"/>
                <c:pt idx="0">
                  <c:v>4520321</c:v>
                </c:pt>
                <c:pt idx="1">
                  <c:v>4869030</c:v>
                </c:pt>
                <c:pt idx="2">
                  <c:v>5266901</c:v>
                </c:pt>
                <c:pt idx="3">
                  <c:v>5682298</c:v>
                </c:pt>
                <c:pt idx="4">
                  <c:v>6349398</c:v>
                </c:pt>
                <c:pt idx="5">
                  <c:v>7081532</c:v>
                </c:pt>
                <c:pt idx="6">
                  <c:v>7998012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B2-4A1C-B8EE-C9904650F720}"/>
            </c:ext>
          </c:extLst>
        </c:ser>
        <c:ser>
          <c:idx val="5"/>
          <c:order val="5"/>
          <c:tx>
            <c:strRef>
              <c:f>Lenkija!$G$5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Lenkija!$G$6:$G$12</c:f>
              <c:numCache>
                <c:formatCode>General</c:formatCode>
                <c:ptCount val="7"/>
                <c:pt idx="0">
                  <c:v>2558197</c:v>
                </c:pt>
                <c:pt idx="1">
                  <c:v>3435153</c:v>
                </c:pt>
                <c:pt idx="2">
                  <c:v>4688625</c:v>
                </c:pt>
                <c:pt idx="3">
                  <c:v>5226345</c:v>
                </c:pt>
                <c:pt idx="4">
                  <c:v>6785545</c:v>
                </c:pt>
                <c:pt idx="5">
                  <c:v>8642301</c:v>
                </c:pt>
                <c:pt idx="6">
                  <c:v>9859175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B2-4A1C-B8EE-C9904650F720}"/>
            </c:ext>
          </c:extLst>
        </c:ser>
        <c:ser>
          <c:idx val="6"/>
          <c:order val="6"/>
          <c:tx>
            <c:strRef>
              <c:f>Lenkija!$H$5</c:f>
              <c:strCache>
                <c:ptCount val="1"/>
                <c:pt idx="0">
                  <c:v>Vėjas, Saulė ir t.t.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Lenkija!$H$6:$H$12</c:f>
              <c:numCache>
                <c:formatCode>General</c:formatCode>
                <c:ptCount val="7"/>
                <c:pt idx="0">
                  <c:v>437</c:v>
                </c:pt>
                <c:pt idx="1">
                  <c:v>2788</c:v>
                </c:pt>
                <c:pt idx="2">
                  <c:v>7547</c:v>
                </c:pt>
                <c:pt idx="3">
                  <c:v>26408</c:v>
                </c:pt>
                <c:pt idx="4">
                  <c:v>83449</c:v>
                </c:pt>
                <c:pt idx="5">
                  <c:v>191524</c:v>
                </c:pt>
                <c:pt idx="6">
                  <c:v>480115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B2-4A1C-B8EE-C9904650F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18799"/>
        <c:axId val="230817551"/>
        <c:extLst>
          <c:ext xmlns:c15="http://schemas.microsoft.com/office/drawing/2012/chart" uri="{02D57815-91ED-43cb-92C2-25804820EDAC}">
            <c15:filteredArea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Lenkija!$I$5</c15:sqref>
                        </c15:formulaRef>
                      </c:ext>
                    </c:extLst>
                    <c:strCache>
                      <c:ptCount val="1"/>
                      <c:pt idx="0">
                        <c:v>Units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Lenkija!$A$6:$A$12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1990</c:v>
                      </c:pt>
                      <c:pt idx="1">
                        <c:v>1995</c:v>
                      </c:pt>
                      <c:pt idx="2">
                        <c:v>2000</c:v>
                      </c:pt>
                      <c:pt idx="3">
                        <c:v>2005</c:v>
                      </c:pt>
                      <c:pt idx="4">
                        <c:v>2010</c:v>
                      </c:pt>
                      <c:pt idx="5">
                        <c:v>2015</c:v>
                      </c:pt>
                      <c:pt idx="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Lenkija!$I$6:$I$12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26B2-4A1C-B8EE-C9904650F720}"/>
                  </c:ext>
                </c:extLst>
              </c15:ser>
            </c15:filteredAreaSeries>
          </c:ext>
        </c:extLst>
      </c:areaChart>
      <c:catAx>
        <c:axId val="230818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7551"/>
        <c:crosses val="autoZero"/>
        <c:auto val="1"/>
        <c:lblAlgn val="ctr"/>
        <c:lblOffset val="100"/>
        <c:noMultiLvlLbl val="0"/>
      </c:catAx>
      <c:valAx>
        <c:axId val="23081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0" i="0" baseline="0" dirty="0">
                <a:solidFill>
                  <a:schemeClr val="accent1">
                    <a:lumMod val="50000"/>
                  </a:schemeClr>
                </a:solidFill>
                <a:effectLst/>
              </a:rPr>
              <a:t>Kinijos energijos gamybos pasiskirstymas pagal energijos šaltinius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Lenkija!$B$5</c:f>
              <c:strCache>
                <c:ptCount val="1"/>
                <c:pt idx="0">
                  <c:v>Anglis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Lenkija!$B$6:$B$12</c:f>
              <c:numCache>
                <c:formatCode>General</c:formatCode>
                <c:ptCount val="7"/>
                <c:pt idx="0">
                  <c:v>22211650</c:v>
                </c:pt>
                <c:pt idx="1">
                  <c:v>27131803</c:v>
                </c:pt>
                <c:pt idx="2">
                  <c:v>27830501</c:v>
                </c:pt>
                <c:pt idx="3">
                  <c:v>50396233</c:v>
                </c:pt>
                <c:pt idx="4">
                  <c:v>74961354</c:v>
                </c:pt>
                <c:pt idx="5">
                  <c:v>83702969</c:v>
                </c:pt>
                <c:pt idx="6">
                  <c:v>86732649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8-4DA5-B7E5-66CFAAE18115}"/>
            </c:ext>
          </c:extLst>
        </c:ser>
        <c:ser>
          <c:idx val="1"/>
          <c:order val="1"/>
          <c:tx>
            <c:strRef>
              <c:f>Lenkija!$C$5</c:f>
              <c:strCache>
                <c:ptCount val="1"/>
                <c:pt idx="0">
                  <c:v>Gamtinės dujos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Lenkija!$C$6:$C$12</c:f>
              <c:numCache>
                <c:formatCode>General</c:formatCode>
                <c:ptCount val="7"/>
                <c:pt idx="0">
                  <c:v>536080</c:v>
                </c:pt>
                <c:pt idx="1">
                  <c:v>627918</c:v>
                </c:pt>
                <c:pt idx="2">
                  <c:v>869018</c:v>
                </c:pt>
                <c:pt idx="3">
                  <c:v>1624042</c:v>
                </c:pt>
                <c:pt idx="4">
                  <c:v>3742244</c:v>
                </c:pt>
                <c:pt idx="5">
                  <c:v>6639779</c:v>
                </c:pt>
                <c:pt idx="6">
                  <c:v>10390620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98-4DA5-B7E5-66CFAAE18115}"/>
            </c:ext>
          </c:extLst>
        </c:ser>
        <c:ser>
          <c:idx val="2"/>
          <c:order val="2"/>
          <c:tx>
            <c:strRef>
              <c:f>Lenkija!$D$5</c:f>
              <c:strCache>
                <c:ptCount val="1"/>
                <c:pt idx="0">
                  <c:v>Branduolinė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Lenkija!$D$6:$D$12</c:f>
              <c:numCache>
                <c:formatCode>General</c:formatCode>
                <c:ptCount val="7"/>
                <c:pt idx="1">
                  <c:v>139996</c:v>
                </c:pt>
                <c:pt idx="2">
                  <c:v>182585</c:v>
                </c:pt>
                <c:pt idx="3">
                  <c:v>579142</c:v>
                </c:pt>
                <c:pt idx="4">
                  <c:v>805964</c:v>
                </c:pt>
                <c:pt idx="5">
                  <c:v>1863153</c:v>
                </c:pt>
                <c:pt idx="6">
                  <c:v>3800236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98-4DA5-B7E5-66CFAAE18115}"/>
            </c:ext>
          </c:extLst>
        </c:ser>
        <c:ser>
          <c:idx val="3"/>
          <c:order val="3"/>
          <c:tx>
            <c:strRef>
              <c:f>Lenkija!$E$5</c:f>
              <c:strCache>
                <c:ptCount val="1"/>
                <c:pt idx="0">
                  <c:v>Hidro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Lenkija!$E$6:$E$12</c:f>
              <c:numCache>
                <c:formatCode>General</c:formatCode>
                <c:ptCount val="7"/>
                <c:pt idx="0">
                  <c:v>456192</c:v>
                </c:pt>
                <c:pt idx="1">
                  <c:v>686077</c:v>
                </c:pt>
                <c:pt idx="2">
                  <c:v>800690</c:v>
                </c:pt>
                <c:pt idx="3">
                  <c:v>1429261</c:v>
                </c:pt>
                <c:pt idx="4">
                  <c:v>2560979</c:v>
                </c:pt>
                <c:pt idx="5">
                  <c:v>4012092</c:v>
                </c:pt>
                <c:pt idx="6">
                  <c:v>4581137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98-4DA5-B7E5-66CFAAE18115}"/>
            </c:ext>
          </c:extLst>
        </c:ser>
        <c:ser>
          <c:idx val="4"/>
          <c:order val="4"/>
          <c:tx>
            <c:strRef>
              <c:f>Lenkija!$F$5</c:f>
              <c:strCache>
                <c:ptCount val="1"/>
                <c:pt idx="0">
                  <c:v>Biokuras ir atliekos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Lenkija!$F$6:$F$12</c:f>
              <c:numCache>
                <c:formatCode>General</c:formatCode>
                <c:ptCount val="7"/>
                <c:pt idx="0">
                  <c:v>8392235</c:v>
                </c:pt>
                <c:pt idx="1">
                  <c:v>8573537</c:v>
                </c:pt>
                <c:pt idx="2">
                  <c:v>8297058</c:v>
                </c:pt>
                <c:pt idx="3">
                  <c:v>7050162</c:v>
                </c:pt>
                <c:pt idx="4">
                  <c:v>5580696</c:v>
                </c:pt>
                <c:pt idx="5">
                  <c:v>4758080</c:v>
                </c:pt>
                <c:pt idx="6">
                  <c:v>5299140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98-4DA5-B7E5-66CFAAE18115}"/>
            </c:ext>
          </c:extLst>
        </c:ser>
        <c:ser>
          <c:idx val="5"/>
          <c:order val="5"/>
          <c:tx>
            <c:strRef>
              <c:f>Lenkija!$G$5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Lenkija!$G$6:$G$12</c:f>
              <c:numCache>
                <c:formatCode>General</c:formatCode>
                <c:ptCount val="7"/>
                <c:pt idx="0">
                  <c:v>4973396</c:v>
                </c:pt>
                <c:pt idx="1">
                  <c:v>6534880</c:v>
                </c:pt>
                <c:pt idx="2">
                  <c:v>9244890</c:v>
                </c:pt>
                <c:pt idx="3">
                  <c:v>13306545</c:v>
                </c:pt>
                <c:pt idx="4">
                  <c:v>17917681</c:v>
                </c:pt>
                <c:pt idx="5">
                  <c:v>22555622</c:v>
                </c:pt>
                <c:pt idx="6">
                  <c:v>27131707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98-4DA5-B7E5-66CFAAE18115}"/>
            </c:ext>
          </c:extLst>
        </c:ser>
        <c:ser>
          <c:idx val="6"/>
          <c:order val="6"/>
          <c:tx>
            <c:strRef>
              <c:f>Lenkija!$H$5</c:f>
              <c:strCache>
                <c:ptCount val="1"/>
                <c:pt idx="0">
                  <c:v>Vėjas, Saulė ir t.t.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Lenkija!$A$6:$A$12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Lenkija!$H$6:$H$12</c:f>
              <c:numCache>
                <c:formatCode>General</c:formatCode>
                <c:ptCount val="7"/>
                <c:pt idx="0">
                  <c:v>1388</c:v>
                </c:pt>
                <c:pt idx="1">
                  <c:v>54157</c:v>
                </c:pt>
                <c:pt idx="2">
                  <c:v>110795</c:v>
                </c:pt>
                <c:pt idx="3">
                  <c:v>221166</c:v>
                </c:pt>
                <c:pt idx="4">
                  <c:v>665155</c:v>
                </c:pt>
                <c:pt idx="5">
                  <c:v>2056636</c:v>
                </c:pt>
                <c:pt idx="6">
                  <c:v>4028267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98-4DA5-B7E5-66CFAAE18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18799"/>
        <c:axId val="230817551"/>
        <c:extLst>
          <c:ext xmlns:c15="http://schemas.microsoft.com/office/drawing/2012/chart" uri="{02D57815-91ED-43cb-92C2-25804820EDAC}">
            <c15:filteredArea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Lenkija!$I$5</c15:sqref>
                        </c15:formulaRef>
                      </c:ext>
                    </c:extLst>
                    <c:strCache>
                      <c:ptCount val="1"/>
                      <c:pt idx="0">
                        <c:v>Units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Lenkija!$A$6:$A$12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1990</c:v>
                      </c:pt>
                      <c:pt idx="1">
                        <c:v>1995</c:v>
                      </c:pt>
                      <c:pt idx="2">
                        <c:v>2000</c:v>
                      </c:pt>
                      <c:pt idx="3">
                        <c:v>2005</c:v>
                      </c:pt>
                      <c:pt idx="4">
                        <c:v>2010</c:v>
                      </c:pt>
                      <c:pt idx="5">
                        <c:v>2015</c:v>
                      </c:pt>
                      <c:pt idx="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Lenkija!$I$6:$I$12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8198-4DA5-B7E5-66CFAAE18115}"/>
                  </c:ext>
                </c:extLst>
              </c15:ser>
            </c15:filteredAreaSeries>
          </c:ext>
        </c:extLst>
      </c:areaChart>
      <c:catAx>
        <c:axId val="230818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7551"/>
        <c:crosses val="autoZero"/>
        <c:auto val="1"/>
        <c:lblAlgn val="ctr"/>
        <c:lblOffset val="100"/>
        <c:noMultiLvlLbl val="0"/>
      </c:catAx>
      <c:valAx>
        <c:axId val="23081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81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lt-L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8.jpg"/><Relationship Id="rId4" Type="http://schemas.openxmlformats.org/officeDocument/2006/relationships/image" Target="../media/image2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g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ėja">
  <p:cSld name="Idėja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/>
          <p:nvPr/>
        </p:nvSpPr>
        <p:spPr>
          <a:xfrm>
            <a:off x="-297456" y="346519"/>
            <a:ext cx="5993175" cy="1863566"/>
          </a:xfrm>
          <a:prstGeom prst="roundRect">
            <a:avLst>
              <a:gd fmla="val 16667" name="adj"/>
            </a:avLst>
          </a:prstGeom>
          <a:solidFill>
            <a:srgbClr val="928DF2"/>
          </a:solidFill>
          <a:ln cap="flat" cmpd="sng" w="12700">
            <a:solidFill>
              <a:srgbClr val="928D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2"/>
          <p:cNvSpPr txBox="1"/>
          <p:nvPr>
            <p:ph type="title"/>
          </p:nvPr>
        </p:nvSpPr>
        <p:spPr>
          <a:xfrm>
            <a:off x="586647" y="625475"/>
            <a:ext cx="47981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508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rtoon of a city&#10;&#10;Description automatically generated with low confidence" id="25" name="Google Shape;2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6253167"/>
            <a:ext cx="844456" cy="35283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586646" y="2744324"/>
            <a:ext cx="4798154" cy="186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ščia">
  <p:cSld name="Tuščia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508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rtoon of a city&#10;&#10;Description automatically generated with low confidence" id="29" name="Google Shape;2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6253167"/>
            <a:ext cx="844456" cy="35283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3"/>
          <p:cNvSpPr txBox="1"/>
          <p:nvPr>
            <p:ph idx="1" type="body"/>
          </p:nvPr>
        </p:nvSpPr>
        <p:spPr>
          <a:xfrm>
            <a:off x="549434" y="620295"/>
            <a:ext cx="4013200" cy="942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b="1" sz="4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rinys">
  <p:cSld name="Turiny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508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rtoon of a city&#10;&#10;Description automatically generated with low confidence" id="33" name="Google Shape;3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6253167"/>
            <a:ext cx="844456" cy="3528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4"/>
          <p:cNvSpPr/>
          <p:nvPr/>
        </p:nvSpPr>
        <p:spPr>
          <a:xfrm>
            <a:off x="838200" y="2159000"/>
            <a:ext cx="863600" cy="850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4"/>
          <p:cNvSpPr/>
          <p:nvPr/>
        </p:nvSpPr>
        <p:spPr>
          <a:xfrm>
            <a:off x="838200" y="3429000"/>
            <a:ext cx="863600" cy="85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4"/>
          <p:cNvSpPr/>
          <p:nvPr/>
        </p:nvSpPr>
        <p:spPr>
          <a:xfrm>
            <a:off x="838200" y="4699000"/>
            <a:ext cx="863600" cy="850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/>
          <p:nvPr/>
        </p:nvSpPr>
        <p:spPr>
          <a:xfrm>
            <a:off x="6350002" y="2159000"/>
            <a:ext cx="863600" cy="85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4"/>
          <p:cNvSpPr/>
          <p:nvPr/>
        </p:nvSpPr>
        <p:spPr>
          <a:xfrm>
            <a:off x="6350002" y="3429000"/>
            <a:ext cx="863600" cy="850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4"/>
          <p:cNvSpPr/>
          <p:nvPr/>
        </p:nvSpPr>
        <p:spPr>
          <a:xfrm>
            <a:off x="6350002" y="4699000"/>
            <a:ext cx="863600" cy="85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4"/>
          <p:cNvSpPr txBox="1"/>
          <p:nvPr>
            <p:ph idx="1" type="body"/>
          </p:nvPr>
        </p:nvSpPr>
        <p:spPr>
          <a:xfrm>
            <a:off x="1943100" y="3454400"/>
            <a:ext cx="3517900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2" type="body"/>
          </p:nvPr>
        </p:nvSpPr>
        <p:spPr>
          <a:xfrm>
            <a:off x="1943100" y="3843338"/>
            <a:ext cx="38989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3" type="body"/>
          </p:nvPr>
        </p:nvSpPr>
        <p:spPr>
          <a:xfrm>
            <a:off x="1942343" y="4686300"/>
            <a:ext cx="3517900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4" type="body"/>
          </p:nvPr>
        </p:nvSpPr>
        <p:spPr>
          <a:xfrm>
            <a:off x="1942343" y="5075238"/>
            <a:ext cx="38989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5" type="body"/>
          </p:nvPr>
        </p:nvSpPr>
        <p:spPr>
          <a:xfrm>
            <a:off x="7488617" y="2119313"/>
            <a:ext cx="3517900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6" type="body"/>
          </p:nvPr>
        </p:nvSpPr>
        <p:spPr>
          <a:xfrm>
            <a:off x="7488617" y="2508251"/>
            <a:ext cx="38989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7" type="body"/>
          </p:nvPr>
        </p:nvSpPr>
        <p:spPr>
          <a:xfrm>
            <a:off x="7488617" y="3429000"/>
            <a:ext cx="3517900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8" type="body"/>
          </p:nvPr>
        </p:nvSpPr>
        <p:spPr>
          <a:xfrm>
            <a:off x="7488617" y="3817938"/>
            <a:ext cx="38989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9" type="body"/>
          </p:nvPr>
        </p:nvSpPr>
        <p:spPr>
          <a:xfrm>
            <a:off x="7488617" y="4699000"/>
            <a:ext cx="3517900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3" type="body"/>
          </p:nvPr>
        </p:nvSpPr>
        <p:spPr>
          <a:xfrm>
            <a:off x="7488617" y="5087938"/>
            <a:ext cx="38989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4" type="body"/>
          </p:nvPr>
        </p:nvSpPr>
        <p:spPr>
          <a:xfrm>
            <a:off x="1936752" y="2119313"/>
            <a:ext cx="3517900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5" type="body"/>
          </p:nvPr>
        </p:nvSpPr>
        <p:spPr>
          <a:xfrm>
            <a:off x="1936752" y="2508251"/>
            <a:ext cx="38989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6" type="body"/>
          </p:nvPr>
        </p:nvSpPr>
        <p:spPr>
          <a:xfrm>
            <a:off x="838200" y="406400"/>
            <a:ext cx="8483600" cy="108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b="1" sz="4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ys blokai">
  <p:cSld name="Trys blokai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508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rtoon of a city&#10;&#10;Description automatically generated with low confidence" id="55" name="Google Shape;5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6253167"/>
            <a:ext cx="844456" cy="35283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5"/>
          <p:cNvSpPr/>
          <p:nvPr/>
        </p:nvSpPr>
        <p:spPr>
          <a:xfrm rot="10800000">
            <a:off x="8291781" y="3233056"/>
            <a:ext cx="2894833" cy="2721429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5"/>
          <p:cNvSpPr/>
          <p:nvPr/>
        </p:nvSpPr>
        <p:spPr>
          <a:xfrm rot="10800000">
            <a:off x="4761030" y="3233056"/>
            <a:ext cx="2894833" cy="2721429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5"/>
          <p:cNvSpPr/>
          <p:nvPr/>
        </p:nvSpPr>
        <p:spPr>
          <a:xfrm rot="10800000">
            <a:off x="1142178" y="3238440"/>
            <a:ext cx="2894833" cy="2721429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1157288" y="3618804"/>
            <a:ext cx="2879725" cy="59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2" type="body"/>
          </p:nvPr>
        </p:nvSpPr>
        <p:spPr>
          <a:xfrm>
            <a:off x="8299336" y="3618804"/>
            <a:ext cx="2879725" cy="59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3" type="body"/>
          </p:nvPr>
        </p:nvSpPr>
        <p:spPr>
          <a:xfrm>
            <a:off x="8417788" y="4268325"/>
            <a:ext cx="2642818" cy="1581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5"/>
          <p:cNvSpPr/>
          <p:nvPr/>
        </p:nvSpPr>
        <p:spPr>
          <a:xfrm>
            <a:off x="1157288" y="953451"/>
            <a:ext cx="2879725" cy="2279606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3">
              <a:alphaModFix/>
            </a:blip>
            <a:stretch>
              <a:fillRect b="0" l="-16997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/>
          <p:nvPr/>
        </p:nvSpPr>
        <p:spPr>
          <a:xfrm>
            <a:off x="4758194" y="953451"/>
            <a:ext cx="2879725" cy="2279606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8299338" y="953451"/>
            <a:ext cx="2879724" cy="2279606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4">
              <a:alphaModFix/>
            </a:blip>
            <a:stretch>
              <a:fillRect b="0" l="-3999" r="-6998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 txBox="1"/>
          <p:nvPr>
            <p:ph idx="4" type="body"/>
          </p:nvPr>
        </p:nvSpPr>
        <p:spPr>
          <a:xfrm>
            <a:off x="4754416" y="3624188"/>
            <a:ext cx="2879725" cy="59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5" type="body"/>
          </p:nvPr>
        </p:nvSpPr>
        <p:spPr>
          <a:xfrm>
            <a:off x="4872868" y="4273709"/>
            <a:ext cx="2642818" cy="1581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6" type="body"/>
          </p:nvPr>
        </p:nvSpPr>
        <p:spPr>
          <a:xfrm>
            <a:off x="1268185" y="4214116"/>
            <a:ext cx="2642818" cy="1581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aiškinimas+foto">
  <p:cSld name="Paaiškinimas+foto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/>
          <p:nvPr/>
        </p:nvSpPr>
        <p:spPr>
          <a:xfrm rot="2210865">
            <a:off x="996009" y="-3673000"/>
            <a:ext cx="6413468" cy="897365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6"/>
          <p:cNvSpPr txBox="1"/>
          <p:nvPr>
            <p:ph type="title"/>
          </p:nvPr>
        </p:nvSpPr>
        <p:spPr>
          <a:xfrm>
            <a:off x="838200" y="530626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508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rtoon of a city&#10;&#10;Description automatically generated with low confidence" id="72" name="Google Shape;7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6253167"/>
            <a:ext cx="844456" cy="3528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6"/>
          <p:cNvSpPr/>
          <p:nvPr/>
        </p:nvSpPr>
        <p:spPr>
          <a:xfrm rot="-1129441">
            <a:off x="5782558" y="2622114"/>
            <a:ext cx="6378875" cy="5448925"/>
          </a:xfrm>
          <a:prstGeom prst="round2SameRect">
            <a:avLst>
              <a:gd fmla="val 16667" name="adj1"/>
              <a:gd fmla="val 0" name="adj2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>
            <a:off x="838200" y="1973263"/>
            <a:ext cx="52578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ąrašas">
  <p:cSld name="Sąraša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/>
          <p:nvPr/>
        </p:nvSpPr>
        <p:spPr>
          <a:xfrm rot="5400000">
            <a:off x="7915809" y="779314"/>
            <a:ext cx="654076" cy="4919271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28D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7"/>
          <p:cNvSpPr/>
          <p:nvPr/>
        </p:nvSpPr>
        <p:spPr>
          <a:xfrm rot="5400000">
            <a:off x="7910705" y="-114023"/>
            <a:ext cx="654076" cy="492947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28D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27"/>
          <p:cNvPicPr preferRelativeResize="0"/>
          <p:nvPr/>
        </p:nvPicPr>
        <p:blipFill rotWithShape="1">
          <a:blip r:embed="rId2">
            <a:alphaModFix/>
          </a:blip>
          <a:srcRect b="0" l="21474" r="21474" t="0"/>
          <a:stretch/>
        </p:blipFill>
        <p:spPr>
          <a:xfrm>
            <a:off x="0" y="0"/>
            <a:ext cx="58721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508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rtoon of a city&#10;&#10;Description automatically generated with low confidence" id="80" name="Google Shape;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6253167"/>
            <a:ext cx="844456" cy="35283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7"/>
          <p:cNvSpPr/>
          <p:nvPr/>
        </p:nvSpPr>
        <p:spPr>
          <a:xfrm rot="5400000">
            <a:off x="7960275" y="2662061"/>
            <a:ext cx="654076" cy="483033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28D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7"/>
          <p:cNvSpPr/>
          <p:nvPr/>
        </p:nvSpPr>
        <p:spPr>
          <a:xfrm rot="5400000">
            <a:off x="7955961" y="1709237"/>
            <a:ext cx="654076" cy="4838968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28D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7"/>
          <p:cNvSpPr txBox="1"/>
          <p:nvPr>
            <p:ph idx="1" type="body"/>
          </p:nvPr>
        </p:nvSpPr>
        <p:spPr>
          <a:xfrm>
            <a:off x="482600" y="746971"/>
            <a:ext cx="4013200" cy="942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1" sz="4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2" type="body"/>
          </p:nvPr>
        </p:nvSpPr>
        <p:spPr>
          <a:xfrm>
            <a:off x="6096000" y="2200274"/>
            <a:ext cx="3340100" cy="4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3" type="body"/>
          </p:nvPr>
        </p:nvSpPr>
        <p:spPr>
          <a:xfrm>
            <a:off x="6096000" y="3087704"/>
            <a:ext cx="3340100" cy="4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4" type="body"/>
          </p:nvPr>
        </p:nvSpPr>
        <p:spPr>
          <a:xfrm>
            <a:off x="6096000" y="3976706"/>
            <a:ext cx="3340100" cy="4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5" type="body"/>
          </p:nvPr>
        </p:nvSpPr>
        <p:spPr>
          <a:xfrm>
            <a:off x="6096000" y="4913549"/>
            <a:ext cx="3340100" cy="4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6" type="body"/>
          </p:nvPr>
        </p:nvSpPr>
        <p:spPr>
          <a:xfrm>
            <a:off x="6096000" y="747713"/>
            <a:ext cx="5092700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ąrašas 2">
  <p:cSld name="Sąrašas 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/>
          <p:nvPr/>
        </p:nvSpPr>
        <p:spPr>
          <a:xfrm rot="-5400000">
            <a:off x="2839286" y="292880"/>
            <a:ext cx="654076" cy="5233777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2"/>
          </a:solidFill>
          <a:ln cap="flat" cmpd="sng" w="222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 rot="-5400000">
            <a:off x="2839284" y="1251819"/>
            <a:ext cx="654076" cy="5233775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2"/>
          </a:solidFill>
          <a:ln cap="flat" cmpd="sng" w="222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 rot="-5400000">
            <a:off x="2839285" y="2193453"/>
            <a:ext cx="654076" cy="5233775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2"/>
          </a:solidFill>
          <a:ln cap="flat" cmpd="sng" w="222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8"/>
          <p:cNvPicPr preferRelativeResize="0"/>
          <p:nvPr/>
        </p:nvPicPr>
        <p:blipFill rotWithShape="1">
          <a:blip r:embed="rId2">
            <a:alphaModFix/>
          </a:blip>
          <a:srcRect b="0" l="7416" r="32083" t="0"/>
          <a:stretch/>
        </p:blipFill>
        <p:spPr>
          <a:xfrm>
            <a:off x="5783211" y="0"/>
            <a:ext cx="64087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508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rtoon of a city&#10;&#10;Description automatically generated with low confidence" id="95" name="Google Shape;9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6253167"/>
            <a:ext cx="844456" cy="35283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8"/>
          <p:cNvSpPr txBox="1"/>
          <p:nvPr>
            <p:ph idx="1" type="body"/>
          </p:nvPr>
        </p:nvSpPr>
        <p:spPr>
          <a:xfrm>
            <a:off x="771684" y="2754316"/>
            <a:ext cx="3340100" cy="4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2" type="body"/>
          </p:nvPr>
        </p:nvSpPr>
        <p:spPr>
          <a:xfrm>
            <a:off x="771684" y="3695476"/>
            <a:ext cx="3340100" cy="4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3" type="body"/>
          </p:nvPr>
        </p:nvSpPr>
        <p:spPr>
          <a:xfrm>
            <a:off x="782228" y="4651853"/>
            <a:ext cx="3340100" cy="4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4" type="body"/>
          </p:nvPr>
        </p:nvSpPr>
        <p:spPr>
          <a:xfrm>
            <a:off x="549434" y="620295"/>
            <a:ext cx="4013200" cy="942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b="1" sz="4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rašas 3">
  <p:cSld name="Sarašas 3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9"/>
          <p:cNvPicPr preferRelativeResize="0"/>
          <p:nvPr/>
        </p:nvPicPr>
        <p:blipFill rotWithShape="1">
          <a:blip r:embed="rId2">
            <a:alphaModFix/>
          </a:blip>
          <a:srcRect b="0" l="16197" r="16197" t="0"/>
          <a:stretch/>
        </p:blipFill>
        <p:spPr>
          <a:xfrm>
            <a:off x="4921199" y="1924163"/>
            <a:ext cx="1705168" cy="167041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</p:pic>
      <p:pic>
        <p:nvPicPr>
          <p:cNvPr id="102" name="Google Shape;102;p29"/>
          <p:cNvPicPr preferRelativeResize="0"/>
          <p:nvPr/>
        </p:nvPicPr>
        <p:blipFill rotWithShape="1">
          <a:blip r:embed="rId3">
            <a:alphaModFix/>
          </a:blip>
          <a:srcRect b="0" l="16186" r="16185" t="0"/>
          <a:stretch/>
        </p:blipFill>
        <p:spPr>
          <a:xfrm>
            <a:off x="8439001" y="1924163"/>
            <a:ext cx="1705168" cy="167041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</p:pic>
      <p:pic>
        <p:nvPicPr>
          <p:cNvPr id="103" name="Google Shape;103;p29"/>
          <p:cNvPicPr preferRelativeResize="0"/>
          <p:nvPr/>
        </p:nvPicPr>
        <p:blipFill rotWithShape="1">
          <a:blip r:embed="rId4">
            <a:alphaModFix/>
          </a:blip>
          <a:srcRect b="0" l="15947" r="15946" t="0"/>
          <a:stretch/>
        </p:blipFill>
        <p:spPr>
          <a:xfrm>
            <a:off x="1550238" y="1924165"/>
            <a:ext cx="1705168" cy="167041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</p:pic>
      <p:sp>
        <p:nvSpPr>
          <p:cNvPr id="104" name="Google Shape;104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508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rtoon of a city&#10;&#10;Description automatically generated with low confidence" id="105" name="Google Shape;10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000" y="6253167"/>
            <a:ext cx="844456" cy="352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9"/>
          <p:cNvSpPr txBox="1"/>
          <p:nvPr>
            <p:ph idx="1" type="body"/>
          </p:nvPr>
        </p:nvSpPr>
        <p:spPr>
          <a:xfrm>
            <a:off x="962959" y="3725342"/>
            <a:ext cx="2879725" cy="59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1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2" type="body"/>
          </p:nvPr>
        </p:nvSpPr>
        <p:spPr>
          <a:xfrm>
            <a:off x="1081412" y="4320654"/>
            <a:ext cx="2642818" cy="1581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3" type="body"/>
          </p:nvPr>
        </p:nvSpPr>
        <p:spPr>
          <a:xfrm>
            <a:off x="4264959" y="3739155"/>
            <a:ext cx="2879725" cy="59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1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4" type="body"/>
          </p:nvPr>
        </p:nvSpPr>
        <p:spPr>
          <a:xfrm>
            <a:off x="4383412" y="4334467"/>
            <a:ext cx="2642818" cy="1581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5" type="body"/>
          </p:nvPr>
        </p:nvSpPr>
        <p:spPr>
          <a:xfrm>
            <a:off x="7811149" y="3725342"/>
            <a:ext cx="2879725" cy="59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1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6" type="body"/>
          </p:nvPr>
        </p:nvSpPr>
        <p:spPr>
          <a:xfrm>
            <a:off x="7929602" y="4320654"/>
            <a:ext cx="2642818" cy="1581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7" type="body"/>
          </p:nvPr>
        </p:nvSpPr>
        <p:spPr>
          <a:xfrm>
            <a:off x="396221" y="497358"/>
            <a:ext cx="4013200" cy="942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b="1" sz="4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5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6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7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8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&#10;&#10;Description automatically generated" id="117" name="Google Shape;117;p1"/>
          <p:cNvPicPr preferRelativeResize="0"/>
          <p:nvPr/>
        </p:nvPicPr>
        <p:blipFill rotWithShape="1">
          <a:blip r:embed="rId3">
            <a:alphaModFix/>
          </a:blip>
          <a:srcRect b="8270" l="0" r="0" t="7767"/>
          <a:stretch/>
        </p:blipFill>
        <p:spPr>
          <a:xfrm>
            <a:off x="0" y="0"/>
            <a:ext cx="122533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 rot="-532554">
            <a:off x="991395" y="-1047209"/>
            <a:ext cx="2173229" cy="225372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icon&#10;&#10;Description automatically generated" id="119" name="Google Shape;1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3314" y="211734"/>
            <a:ext cx="1495491" cy="617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 rot="552471">
            <a:off x="629541" y="3972376"/>
            <a:ext cx="2347660" cy="3395081"/>
          </a:xfrm>
          <a:prstGeom prst="roundRect">
            <a:avLst>
              <a:gd fmla="val 16667" name="adj"/>
            </a:avLst>
          </a:prstGeom>
          <a:solidFill>
            <a:srgbClr val="928DF2"/>
          </a:solidFill>
          <a:ln cap="flat" cmpd="sng" w="12700">
            <a:solidFill>
              <a:srgbClr val="928D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 rot="552471">
            <a:off x="3960570" y="4516531"/>
            <a:ext cx="2347660" cy="3395081"/>
          </a:xfrm>
          <a:prstGeom prst="roundRect">
            <a:avLst>
              <a:gd fmla="val 16667" name="adj"/>
            </a:avLst>
          </a:prstGeom>
          <a:solidFill>
            <a:srgbClr val="928DF2"/>
          </a:solidFill>
          <a:ln cap="flat" cmpd="sng" w="12700">
            <a:solidFill>
              <a:srgbClr val="928D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 rot="552471">
            <a:off x="1733319" y="4238974"/>
            <a:ext cx="3366837" cy="3395081"/>
          </a:xfrm>
          <a:prstGeom prst="roundRect">
            <a:avLst>
              <a:gd fmla="val 16667" name="adj"/>
            </a:avLst>
          </a:prstGeom>
          <a:solidFill>
            <a:srgbClr val="928DF2"/>
          </a:solidFill>
          <a:ln cap="flat" cmpd="sng" w="12700">
            <a:solidFill>
              <a:srgbClr val="928D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1056802" y="4931708"/>
            <a:ext cx="4958461" cy="13536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lt-LT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Energijos šaltinių paplitimas</a:t>
            </a:r>
            <a:endParaRPr/>
          </a:p>
        </p:txBody>
      </p:sp>
      <p:sp>
        <p:nvSpPr>
          <p:cNvPr id="124" name="Google Shape;124;p1"/>
          <p:cNvSpPr txBox="1"/>
          <p:nvPr/>
        </p:nvSpPr>
        <p:spPr>
          <a:xfrm>
            <a:off x="1148425" y="5955264"/>
            <a:ext cx="5480467" cy="491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5906034" y="6140147"/>
            <a:ext cx="61277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lt-LT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Nuotrauka: Gael Gaborel iš „Unsplash“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lt-L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/>
          <p:nvPr>
            <p:ph type="title"/>
          </p:nvPr>
        </p:nvSpPr>
        <p:spPr>
          <a:xfrm>
            <a:off x="586647" y="625475"/>
            <a:ext cx="47981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lt-LT"/>
              <a:t>Azerbaidžanas</a:t>
            </a:r>
            <a:endParaRPr/>
          </a:p>
        </p:txBody>
      </p:sp>
      <p:grpSp>
        <p:nvGrpSpPr>
          <p:cNvPr id="201" name="Google Shape;201;p12"/>
          <p:cNvGrpSpPr/>
          <p:nvPr/>
        </p:nvGrpSpPr>
        <p:grpSpPr>
          <a:xfrm>
            <a:off x="6065409" y="408741"/>
            <a:ext cx="5676993" cy="3020259"/>
            <a:chOff x="849684" y="2373008"/>
            <a:chExt cx="5676993" cy="3020259"/>
          </a:xfrm>
        </p:grpSpPr>
        <p:pic>
          <p:nvPicPr>
            <p:cNvPr id="202" name="Google Shape;202;p12"/>
            <p:cNvPicPr preferRelativeResize="0"/>
            <p:nvPr/>
          </p:nvPicPr>
          <p:blipFill rotWithShape="1">
            <a:blip r:embed="rId3">
              <a:alphaModFix/>
            </a:blip>
            <a:srcRect b="0" l="0" r="49948" t="0"/>
            <a:stretch/>
          </p:blipFill>
          <p:spPr>
            <a:xfrm>
              <a:off x="849684" y="2373008"/>
              <a:ext cx="5676993" cy="302025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3" name="Google Shape;203;p12"/>
            <p:cNvGrpSpPr/>
            <p:nvPr/>
          </p:nvGrpSpPr>
          <p:grpSpPr>
            <a:xfrm>
              <a:off x="3818455" y="2701602"/>
              <a:ext cx="424615" cy="129552"/>
              <a:chOff x="7081085" y="1747090"/>
              <a:chExt cx="424615" cy="129552"/>
            </a:xfrm>
          </p:grpSpPr>
          <p:pic>
            <p:nvPicPr>
              <p:cNvPr id="204" name="Google Shape;204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081085" y="1747091"/>
                <a:ext cx="281964" cy="1295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5" name="Google Shape;205;p12"/>
              <p:cNvSpPr/>
              <p:nvPr/>
            </p:nvSpPr>
            <p:spPr>
              <a:xfrm>
                <a:off x="7363049" y="1747090"/>
                <a:ext cx="142651" cy="129551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6" name="Google Shape;206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5350" y="3616742"/>
            <a:ext cx="5677001" cy="30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 txBox="1"/>
          <p:nvPr/>
        </p:nvSpPr>
        <p:spPr>
          <a:xfrm>
            <a:off x="2319050" y="6285675"/>
            <a:ext cx="3485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https://www.iea.org/countries/azerbaijan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13"/>
          <p:cNvGraphicFramePr/>
          <p:nvPr/>
        </p:nvGraphicFramePr>
        <p:xfrm>
          <a:off x="1687829" y="1619726"/>
          <a:ext cx="8816341" cy="361854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13" name="Google Shape;213;p13"/>
          <p:cNvSpPr txBox="1"/>
          <p:nvPr/>
        </p:nvSpPr>
        <p:spPr>
          <a:xfrm>
            <a:off x="2373744" y="5745018"/>
            <a:ext cx="74445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-LT" sz="1400">
                <a:solidFill>
                  <a:srgbClr val="928DF2"/>
                </a:solidFill>
                <a:latin typeface="Arial"/>
                <a:ea typeface="Arial"/>
                <a:cs typeface="Arial"/>
                <a:sym typeface="Arial"/>
              </a:rPr>
              <a:t>Svarbu! </a:t>
            </a:r>
            <a:r>
              <a:rPr lang="lt-LT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Azerbaidžanas duomenis teikia tik nuo 2000 metų. 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3"/>
          <p:cNvSpPr txBox="1"/>
          <p:nvPr/>
        </p:nvSpPr>
        <p:spPr>
          <a:xfrm>
            <a:off x="4380425" y="6224850"/>
            <a:ext cx="4448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https://www.iea.org/countries/azerbaijan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>
            <p:ph type="title"/>
          </p:nvPr>
        </p:nvSpPr>
        <p:spPr>
          <a:xfrm>
            <a:off x="586647" y="625475"/>
            <a:ext cx="47981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lt-LT"/>
              <a:t>Prancūzija</a:t>
            </a:r>
            <a:endParaRPr/>
          </a:p>
        </p:txBody>
      </p:sp>
      <p:grpSp>
        <p:nvGrpSpPr>
          <p:cNvPr id="220" name="Google Shape;220;p8"/>
          <p:cNvGrpSpPr/>
          <p:nvPr/>
        </p:nvGrpSpPr>
        <p:grpSpPr>
          <a:xfrm>
            <a:off x="3864199" y="3397639"/>
            <a:ext cx="7520539" cy="2834886"/>
            <a:chOff x="3864199" y="2667339"/>
            <a:chExt cx="7520539" cy="2834886"/>
          </a:xfrm>
        </p:grpSpPr>
        <p:pic>
          <p:nvPicPr>
            <p:cNvPr id="221" name="Google Shape;221;p8"/>
            <p:cNvPicPr preferRelativeResize="0"/>
            <p:nvPr/>
          </p:nvPicPr>
          <p:blipFill rotWithShape="1">
            <a:blip r:embed="rId3">
              <a:alphaModFix/>
            </a:blip>
            <a:srcRect b="0" l="50000" r="0" t="0"/>
            <a:stretch/>
          </p:blipFill>
          <p:spPr>
            <a:xfrm>
              <a:off x="6095999" y="2667339"/>
              <a:ext cx="5288739" cy="2834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8"/>
            <p:cNvSpPr/>
            <p:nvPr/>
          </p:nvSpPr>
          <p:spPr>
            <a:xfrm>
              <a:off x="3864199" y="2968302"/>
              <a:ext cx="142651" cy="1295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8"/>
          <p:cNvGrpSpPr/>
          <p:nvPr/>
        </p:nvGrpSpPr>
        <p:grpSpPr>
          <a:xfrm>
            <a:off x="6095998" y="625475"/>
            <a:ext cx="5288739" cy="2834886"/>
            <a:chOff x="807261" y="2667339"/>
            <a:chExt cx="5288739" cy="2834886"/>
          </a:xfrm>
        </p:grpSpPr>
        <p:pic>
          <p:nvPicPr>
            <p:cNvPr id="224" name="Google Shape;224;p8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807261" y="2667339"/>
              <a:ext cx="5288739" cy="283488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5" name="Google Shape;225;p8"/>
            <p:cNvGrpSpPr/>
            <p:nvPr/>
          </p:nvGrpSpPr>
          <p:grpSpPr>
            <a:xfrm>
              <a:off x="3582235" y="2968302"/>
              <a:ext cx="424615" cy="129552"/>
              <a:chOff x="7081085" y="1747090"/>
              <a:chExt cx="424615" cy="129552"/>
            </a:xfrm>
          </p:grpSpPr>
          <p:pic>
            <p:nvPicPr>
              <p:cNvPr id="226" name="Google Shape;226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081085" y="1747091"/>
                <a:ext cx="281964" cy="1295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7" name="Google Shape;227;p8"/>
              <p:cNvSpPr/>
              <p:nvPr/>
            </p:nvSpPr>
            <p:spPr>
              <a:xfrm>
                <a:off x="7363049" y="1747090"/>
                <a:ext cx="142651" cy="129551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8" name="Google Shape;228;p8"/>
          <p:cNvSpPr txBox="1"/>
          <p:nvPr/>
        </p:nvSpPr>
        <p:spPr>
          <a:xfrm>
            <a:off x="2698800" y="623252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https://www.iea.org/countries/france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Google Shape;233;p9"/>
          <p:cNvGraphicFramePr/>
          <p:nvPr/>
        </p:nvGraphicFramePr>
        <p:xfrm>
          <a:off x="1687829" y="1619726"/>
          <a:ext cx="8816341" cy="361854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34" name="Google Shape;234;p9"/>
          <p:cNvSpPr txBox="1"/>
          <p:nvPr/>
        </p:nvSpPr>
        <p:spPr>
          <a:xfrm>
            <a:off x="4977150" y="617060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https://www.iea.org/countries/france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>
            <p:ph type="title"/>
          </p:nvPr>
        </p:nvSpPr>
        <p:spPr>
          <a:xfrm>
            <a:off x="586647" y="625475"/>
            <a:ext cx="47981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lt-LT"/>
              <a:t>Japonija</a:t>
            </a:r>
            <a:endParaRPr/>
          </a:p>
        </p:txBody>
      </p:sp>
      <p:grpSp>
        <p:nvGrpSpPr>
          <p:cNvPr id="240" name="Google Shape;240;p18"/>
          <p:cNvGrpSpPr/>
          <p:nvPr/>
        </p:nvGrpSpPr>
        <p:grpSpPr>
          <a:xfrm>
            <a:off x="3871819" y="3581400"/>
            <a:ext cx="7509109" cy="2804403"/>
            <a:chOff x="3871819" y="2414725"/>
            <a:chExt cx="7509109" cy="2804403"/>
          </a:xfrm>
        </p:grpSpPr>
        <p:pic>
          <p:nvPicPr>
            <p:cNvPr id="241" name="Google Shape;241;p18"/>
            <p:cNvPicPr preferRelativeResize="0"/>
            <p:nvPr/>
          </p:nvPicPr>
          <p:blipFill rotWithShape="1">
            <a:blip r:embed="rId3">
              <a:alphaModFix/>
            </a:blip>
            <a:srcRect b="0" l="50000" r="0" t="0"/>
            <a:stretch/>
          </p:blipFill>
          <p:spPr>
            <a:xfrm>
              <a:off x="6096000" y="2414725"/>
              <a:ext cx="5284928" cy="28044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8"/>
            <p:cNvSpPr/>
            <p:nvPr/>
          </p:nvSpPr>
          <p:spPr>
            <a:xfrm>
              <a:off x="3871819" y="2724462"/>
              <a:ext cx="142651" cy="1295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18"/>
          <p:cNvGrpSpPr/>
          <p:nvPr/>
        </p:nvGrpSpPr>
        <p:grpSpPr>
          <a:xfrm>
            <a:off x="6096000" y="624597"/>
            <a:ext cx="5284928" cy="2804403"/>
            <a:chOff x="811072" y="2414725"/>
            <a:chExt cx="5284928" cy="2804403"/>
          </a:xfrm>
        </p:grpSpPr>
        <p:pic>
          <p:nvPicPr>
            <p:cNvPr id="244" name="Google Shape;244;p18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811072" y="2414725"/>
              <a:ext cx="5284928" cy="280440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5" name="Google Shape;245;p18"/>
            <p:cNvGrpSpPr/>
            <p:nvPr/>
          </p:nvGrpSpPr>
          <p:grpSpPr>
            <a:xfrm>
              <a:off x="3589855" y="2724462"/>
              <a:ext cx="424615" cy="129552"/>
              <a:chOff x="7081085" y="1747090"/>
              <a:chExt cx="424615" cy="129552"/>
            </a:xfrm>
          </p:grpSpPr>
          <p:pic>
            <p:nvPicPr>
              <p:cNvPr id="246" name="Google Shape;246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081085" y="1747091"/>
                <a:ext cx="281964" cy="1295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7" name="Google Shape;247;p18"/>
              <p:cNvSpPr/>
              <p:nvPr/>
            </p:nvSpPr>
            <p:spPr>
              <a:xfrm>
                <a:off x="7363049" y="1747090"/>
                <a:ext cx="142651" cy="129551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8" name="Google Shape;248;p18"/>
          <p:cNvSpPr txBox="1"/>
          <p:nvPr/>
        </p:nvSpPr>
        <p:spPr>
          <a:xfrm>
            <a:off x="2847975" y="628765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https://www.iea.org/countries/japan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19"/>
          <p:cNvGraphicFramePr/>
          <p:nvPr/>
        </p:nvGraphicFramePr>
        <p:xfrm>
          <a:off x="1687829" y="1619726"/>
          <a:ext cx="8816341" cy="361854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54" name="Google Shape;254;p19"/>
          <p:cNvSpPr txBox="1"/>
          <p:nvPr/>
        </p:nvSpPr>
        <p:spPr>
          <a:xfrm>
            <a:off x="4800875" y="625195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https://www.iea.org/countries/japan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/>
          <p:nvPr>
            <p:ph type="title"/>
          </p:nvPr>
        </p:nvSpPr>
        <p:spPr>
          <a:xfrm>
            <a:off x="586647" y="625475"/>
            <a:ext cx="47981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lt-LT"/>
              <a:t>Indija</a:t>
            </a:r>
            <a:endParaRPr/>
          </a:p>
        </p:txBody>
      </p:sp>
      <p:grpSp>
        <p:nvGrpSpPr>
          <p:cNvPr id="260" name="Google Shape;260;p14"/>
          <p:cNvGrpSpPr/>
          <p:nvPr/>
        </p:nvGrpSpPr>
        <p:grpSpPr>
          <a:xfrm>
            <a:off x="3879439" y="3435743"/>
            <a:ext cx="7520539" cy="2796782"/>
            <a:chOff x="3864199" y="2030609"/>
            <a:chExt cx="7520539" cy="2796782"/>
          </a:xfrm>
        </p:grpSpPr>
        <p:pic>
          <p:nvPicPr>
            <p:cNvPr id="261" name="Google Shape;261;p14"/>
            <p:cNvPicPr preferRelativeResize="0"/>
            <p:nvPr/>
          </p:nvPicPr>
          <p:blipFill rotWithShape="1">
            <a:blip r:embed="rId3">
              <a:alphaModFix/>
            </a:blip>
            <a:srcRect b="0" l="50000" r="0" t="0"/>
            <a:stretch/>
          </p:blipFill>
          <p:spPr>
            <a:xfrm>
              <a:off x="6096000" y="2030609"/>
              <a:ext cx="5288738" cy="27967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4"/>
            <p:cNvSpPr/>
            <p:nvPr/>
          </p:nvSpPr>
          <p:spPr>
            <a:xfrm>
              <a:off x="3864199" y="2320602"/>
              <a:ext cx="142651" cy="1295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14"/>
          <p:cNvGrpSpPr/>
          <p:nvPr/>
        </p:nvGrpSpPr>
        <p:grpSpPr>
          <a:xfrm>
            <a:off x="6096000" y="632218"/>
            <a:ext cx="5288738" cy="2796782"/>
            <a:chOff x="807262" y="2030609"/>
            <a:chExt cx="5288738" cy="2796782"/>
          </a:xfrm>
        </p:grpSpPr>
        <p:pic>
          <p:nvPicPr>
            <p:cNvPr id="264" name="Google Shape;264;p14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807262" y="2030609"/>
              <a:ext cx="5288738" cy="279678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5" name="Google Shape;265;p14"/>
            <p:cNvGrpSpPr/>
            <p:nvPr/>
          </p:nvGrpSpPr>
          <p:grpSpPr>
            <a:xfrm>
              <a:off x="3582235" y="2320602"/>
              <a:ext cx="424615" cy="129552"/>
              <a:chOff x="7081085" y="1747090"/>
              <a:chExt cx="424615" cy="129552"/>
            </a:xfrm>
          </p:grpSpPr>
          <p:pic>
            <p:nvPicPr>
              <p:cNvPr id="266" name="Google Shape;266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081085" y="1747091"/>
                <a:ext cx="281964" cy="1295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7" name="Google Shape;267;p14"/>
              <p:cNvSpPr/>
              <p:nvPr/>
            </p:nvSpPr>
            <p:spPr>
              <a:xfrm>
                <a:off x="7363049" y="1747090"/>
                <a:ext cx="142651" cy="129551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14"/>
          <p:cNvSpPr txBox="1"/>
          <p:nvPr/>
        </p:nvSpPr>
        <p:spPr>
          <a:xfrm>
            <a:off x="2630975" y="623252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https://www.iea.org/countries/india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Google Shape;273;p15"/>
          <p:cNvGraphicFramePr/>
          <p:nvPr/>
        </p:nvGraphicFramePr>
        <p:xfrm>
          <a:off x="1687829" y="1619725"/>
          <a:ext cx="9168239" cy="389585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74" name="Google Shape;274;p15"/>
          <p:cNvSpPr txBox="1"/>
          <p:nvPr/>
        </p:nvSpPr>
        <p:spPr>
          <a:xfrm>
            <a:off x="4841550" y="625195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https://www.iea.org/countries/india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/>
          <p:nvPr>
            <p:ph type="title"/>
          </p:nvPr>
        </p:nvSpPr>
        <p:spPr>
          <a:xfrm>
            <a:off x="586647" y="625475"/>
            <a:ext cx="47981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lt-LT"/>
              <a:t>Kinija</a:t>
            </a:r>
            <a:endParaRPr/>
          </a:p>
        </p:txBody>
      </p:sp>
      <p:grpSp>
        <p:nvGrpSpPr>
          <p:cNvPr id="280" name="Google Shape;280;p16"/>
          <p:cNvGrpSpPr/>
          <p:nvPr/>
        </p:nvGrpSpPr>
        <p:grpSpPr>
          <a:xfrm>
            <a:off x="3838065" y="3363409"/>
            <a:ext cx="7773049" cy="2978108"/>
            <a:chOff x="3864199" y="2305506"/>
            <a:chExt cx="7516729" cy="2819644"/>
          </a:xfrm>
        </p:grpSpPr>
        <p:pic>
          <p:nvPicPr>
            <p:cNvPr id="281" name="Google Shape;281;p16"/>
            <p:cNvPicPr preferRelativeResize="0"/>
            <p:nvPr/>
          </p:nvPicPr>
          <p:blipFill rotWithShape="1">
            <a:blip r:embed="rId3">
              <a:alphaModFix/>
            </a:blip>
            <a:srcRect b="0" l="50000" r="0" t="0"/>
            <a:stretch/>
          </p:blipFill>
          <p:spPr>
            <a:xfrm>
              <a:off x="6096000" y="2305506"/>
              <a:ext cx="5284928" cy="2819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16"/>
            <p:cNvSpPr/>
            <p:nvPr/>
          </p:nvSpPr>
          <p:spPr>
            <a:xfrm>
              <a:off x="3864199" y="2617782"/>
              <a:ext cx="142651" cy="1295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3" name="Google Shape;2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477" y="355825"/>
            <a:ext cx="5467376" cy="29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2563175" y="623840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https://www.iea.org/countries/china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17"/>
          <p:cNvGraphicFramePr/>
          <p:nvPr/>
        </p:nvGraphicFramePr>
        <p:xfrm>
          <a:off x="1687829" y="1619725"/>
          <a:ext cx="9168239" cy="388612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90" name="Google Shape;290;p17"/>
          <p:cNvSpPr txBox="1"/>
          <p:nvPr/>
        </p:nvSpPr>
        <p:spPr>
          <a:xfrm>
            <a:off x="4771950" y="626552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https://www.iea.org/countries/china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title"/>
          </p:nvPr>
        </p:nvSpPr>
        <p:spPr>
          <a:xfrm>
            <a:off x="586647" y="625475"/>
            <a:ext cx="47981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lt-LT"/>
              <a:t>Lietuva</a:t>
            </a:r>
            <a:endParaRPr/>
          </a:p>
        </p:txBody>
      </p:sp>
      <p:grpSp>
        <p:nvGrpSpPr>
          <p:cNvPr id="131" name="Google Shape;131;p2"/>
          <p:cNvGrpSpPr/>
          <p:nvPr/>
        </p:nvGrpSpPr>
        <p:grpSpPr>
          <a:xfrm>
            <a:off x="6096000" y="518946"/>
            <a:ext cx="5301060" cy="2864184"/>
            <a:chOff x="797859" y="2702898"/>
            <a:chExt cx="5301060" cy="2864184"/>
          </a:xfrm>
        </p:grpSpPr>
        <p:pic>
          <p:nvPicPr>
            <p:cNvPr id="132" name="Google Shape;132;p2"/>
            <p:cNvPicPr preferRelativeResize="0"/>
            <p:nvPr/>
          </p:nvPicPr>
          <p:blipFill rotWithShape="1">
            <a:blip r:embed="rId3">
              <a:alphaModFix/>
            </a:blip>
            <a:srcRect b="40" l="55" r="49972" t="0"/>
            <a:stretch/>
          </p:blipFill>
          <p:spPr>
            <a:xfrm>
              <a:off x="797859" y="2702898"/>
              <a:ext cx="5301060" cy="286418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3" name="Google Shape;133;p2"/>
            <p:cNvGrpSpPr/>
            <p:nvPr/>
          </p:nvGrpSpPr>
          <p:grpSpPr>
            <a:xfrm>
              <a:off x="3586998" y="3034024"/>
              <a:ext cx="424615" cy="129552"/>
              <a:chOff x="7081085" y="1747090"/>
              <a:chExt cx="424615" cy="129552"/>
            </a:xfrm>
          </p:grpSpPr>
          <p:pic>
            <p:nvPicPr>
              <p:cNvPr id="134" name="Google Shape;134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081085" y="1747091"/>
                <a:ext cx="281964" cy="1295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5" name="Google Shape;135;p2"/>
              <p:cNvSpPr/>
              <p:nvPr/>
            </p:nvSpPr>
            <p:spPr>
              <a:xfrm>
                <a:off x="7363049" y="1747090"/>
                <a:ext cx="142651" cy="129551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36" name="Google Shape;13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7025" y="3484525"/>
            <a:ext cx="5882576" cy="3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2875075" y="631992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https://www.iea.org/countries/lithuania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3"/>
          <p:cNvGraphicFramePr/>
          <p:nvPr/>
        </p:nvGraphicFramePr>
        <p:xfrm>
          <a:off x="1461155" y="1451729"/>
          <a:ext cx="9389097" cy="416664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43" name="Google Shape;143;p3"/>
          <p:cNvSpPr txBox="1"/>
          <p:nvPr/>
        </p:nvSpPr>
        <p:spPr>
          <a:xfrm>
            <a:off x="4719500" y="622485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https://www.iea.org/countries/lithuania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/>
          <p:nvPr>
            <p:ph type="title"/>
          </p:nvPr>
        </p:nvSpPr>
        <p:spPr>
          <a:xfrm>
            <a:off x="586647" y="625475"/>
            <a:ext cx="47981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lt-LT"/>
              <a:t>Lenkija</a:t>
            </a:r>
            <a:endParaRPr/>
          </a:p>
        </p:txBody>
      </p:sp>
      <p:grpSp>
        <p:nvGrpSpPr>
          <p:cNvPr id="149" name="Google Shape;149;p4"/>
          <p:cNvGrpSpPr/>
          <p:nvPr/>
        </p:nvGrpSpPr>
        <p:grpSpPr>
          <a:xfrm>
            <a:off x="3784060" y="3429000"/>
            <a:ext cx="8037707" cy="3162553"/>
            <a:chOff x="3856579" y="2560313"/>
            <a:chExt cx="7524349" cy="2827265"/>
          </a:xfrm>
        </p:grpSpPr>
        <p:pic>
          <p:nvPicPr>
            <p:cNvPr id="150" name="Google Shape;150;p4"/>
            <p:cNvPicPr preferRelativeResize="0"/>
            <p:nvPr/>
          </p:nvPicPr>
          <p:blipFill rotWithShape="1">
            <a:blip r:embed="rId3">
              <a:alphaModFix/>
            </a:blip>
            <a:srcRect b="0" l="50000" r="0" t="0"/>
            <a:stretch/>
          </p:blipFill>
          <p:spPr>
            <a:xfrm>
              <a:off x="6096000" y="2560313"/>
              <a:ext cx="5284928" cy="2827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4"/>
            <p:cNvSpPr/>
            <p:nvPr/>
          </p:nvSpPr>
          <p:spPr>
            <a:xfrm>
              <a:off x="3856579" y="2861622"/>
              <a:ext cx="142651" cy="1295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6183550" y="435422"/>
            <a:ext cx="5638217" cy="3031231"/>
            <a:chOff x="811072" y="2560313"/>
            <a:chExt cx="5284928" cy="2827265"/>
          </a:xfrm>
        </p:grpSpPr>
        <p:pic>
          <p:nvPicPr>
            <p:cNvPr id="153" name="Google Shape;153;p4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811072" y="2560313"/>
              <a:ext cx="5284928" cy="282726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4" name="Google Shape;154;p4"/>
            <p:cNvGrpSpPr/>
            <p:nvPr/>
          </p:nvGrpSpPr>
          <p:grpSpPr>
            <a:xfrm>
              <a:off x="3574615" y="2861622"/>
              <a:ext cx="424615" cy="129552"/>
              <a:chOff x="7081085" y="1747090"/>
              <a:chExt cx="424615" cy="129552"/>
            </a:xfrm>
          </p:grpSpPr>
          <p:pic>
            <p:nvPicPr>
              <p:cNvPr id="155" name="Google Shape;155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081085" y="1747091"/>
                <a:ext cx="281964" cy="1295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6" name="Google Shape;156;p4"/>
              <p:cNvSpPr/>
              <p:nvPr/>
            </p:nvSpPr>
            <p:spPr>
              <a:xfrm>
                <a:off x="7363049" y="1747090"/>
                <a:ext cx="142651" cy="129551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7" name="Google Shape;157;p4"/>
          <p:cNvSpPr txBox="1"/>
          <p:nvPr/>
        </p:nvSpPr>
        <p:spPr>
          <a:xfrm>
            <a:off x="2698775" y="624540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https://www.iea.org/countries/poland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5"/>
          <p:cNvGraphicFramePr/>
          <p:nvPr/>
        </p:nvGraphicFramePr>
        <p:xfrm>
          <a:off x="1687829" y="1619726"/>
          <a:ext cx="8816341" cy="361854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63" name="Google Shape;163;p5"/>
          <p:cNvSpPr txBox="1"/>
          <p:nvPr/>
        </p:nvSpPr>
        <p:spPr>
          <a:xfrm>
            <a:off x="4909350" y="618415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https://www.iea.org/countries/poland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>
            <p:ph type="title"/>
          </p:nvPr>
        </p:nvSpPr>
        <p:spPr>
          <a:xfrm>
            <a:off x="586647" y="625475"/>
            <a:ext cx="47981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lt-LT"/>
              <a:t>Norvegija</a:t>
            </a:r>
            <a:endParaRPr/>
          </a:p>
        </p:txBody>
      </p:sp>
      <p:grpSp>
        <p:nvGrpSpPr>
          <p:cNvPr id="169" name="Google Shape;169;p6"/>
          <p:cNvGrpSpPr/>
          <p:nvPr/>
        </p:nvGrpSpPr>
        <p:grpSpPr>
          <a:xfrm>
            <a:off x="3886223" y="3381325"/>
            <a:ext cx="7766374" cy="2919177"/>
            <a:chOff x="3856579" y="2739615"/>
            <a:chExt cx="7535779" cy="2819644"/>
          </a:xfrm>
        </p:grpSpPr>
        <p:pic>
          <p:nvPicPr>
            <p:cNvPr id="170" name="Google Shape;170;p6"/>
            <p:cNvPicPr preferRelativeResize="0"/>
            <p:nvPr/>
          </p:nvPicPr>
          <p:blipFill rotWithShape="1">
            <a:blip r:embed="rId3">
              <a:alphaModFix/>
            </a:blip>
            <a:srcRect b="0" l="50000" r="0" t="0"/>
            <a:stretch/>
          </p:blipFill>
          <p:spPr>
            <a:xfrm>
              <a:off x="6095999" y="2739615"/>
              <a:ext cx="5296359" cy="2819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6"/>
            <p:cNvSpPr/>
            <p:nvPr/>
          </p:nvSpPr>
          <p:spPr>
            <a:xfrm>
              <a:off x="3856579" y="3052122"/>
              <a:ext cx="142651" cy="1295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2" name="Google Shape;17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7024" y="319077"/>
            <a:ext cx="5478800" cy="29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 txBox="1"/>
          <p:nvPr/>
        </p:nvSpPr>
        <p:spPr>
          <a:xfrm>
            <a:off x="2766575" y="623840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https://www.iea.org/countries/norway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7"/>
          <p:cNvGraphicFramePr/>
          <p:nvPr/>
        </p:nvGraphicFramePr>
        <p:xfrm>
          <a:off x="1687829" y="1619726"/>
          <a:ext cx="8816341" cy="361854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79" name="Google Shape;179;p7"/>
          <p:cNvSpPr txBox="1"/>
          <p:nvPr/>
        </p:nvSpPr>
        <p:spPr>
          <a:xfrm>
            <a:off x="5072100" y="614347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https://www.iea.org/countries/norway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>
            <p:ph type="title"/>
          </p:nvPr>
        </p:nvSpPr>
        <p:spPr>
          <a:xfrm>
            <a:off x="586647" y="625475"/>
            <a:ext cx="47981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lt-LT"/>
              <a:t>Vokietija</a:t>
            </a:r>
            <a:endParaRPr/>
          </a:p>
        </p:txBody>
      </p:sp>
      <p:grpSp>
        <p:nvGrpSpPr>
          <p:cNvPr id="185" name="Google Shape;185;p10"/>
          <p:cNvGrpSpPr/>
          <p:nvPr/>
        </p:nvGrpSpPr>
        <p:grpSpPr>
          <a:xfrm>
            <a:off x="4092434" y="3412881"/>
            <a:ext cx="7535779" cy="2819644"/>
            <a:chOff x="3856579" y="2397868"/>
            <a:chExt cx="7535779" cy="2819644"/>
          </a:xfrm>
        </p:grpSpPr>
        <p:pic>
          <p:nvPicPr>
            <p:cNvPr id="186" name="Google Shape;186;p10"/>
            <p:cNvPicPr preferRelativeResize="0"/>
            <p:nvPr/>
          </p:nvPicPr>
          <p:blipFill rotWithShape="1">
            <a:blip r:embed="rId3">
              <a:alphaModFix/>
            </a:blip>
            <a:srcRect b="0" l="50000" r="0" t="0"/>
            <a:stretch/>
          </p:blipFill>
          <p:spPr>
            <a:xfrm>
              <a:off x="6095999" y="2397868"/>
              <a:ext cx="5296359" cy="2819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0"/>
            <p:cNvSpPr/>
            <p:nvPr/>
          </p:nvSpPr>
          <p:spPr>
            <a:xfrm>
              <a:off x="3856579" y="2701602"/>
              <a:ext cx="142651" cy="1295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6308994" y="593237"/>
            <a:ext cx="5296358" cy="281964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/>
        </p:nvSpPr>
        <p:spPr>
          <a:xfrm>
            <a:off x="2725900" y="629265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https://www.iea.org/countries/germany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11"/>
          <p:cNvGraphicFramePr/>
          <p:nvPr/>
        </p:nvGraphicFramePr>
        <p:xfrm>
          <a:off x="1687829" y="1619725"/>
          <a:ext cx="9158511" cy="396395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95" name="Google Shape;195;p11"/>
          <p:cNvSpPr txBox="1"/>
          <p:nvPr/>
        </p:nvSpPr>
        <p:spPr>
          <a:xfrm>
            <a:off x="4990700" y="626552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>
                <a:solidFill>
                  <a:schemeClr val="dk2"/>
                </a:solidFill>
              </a:rPr>
              <a:t>Šaltinis: https://www.iea.org/countries/germany</a:t>
            </a:r>
            <a:endParaRPr sz="10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C0C0C"/>
      </a:dk1>
      <a:lt1>
        <a:srgbClr val="FFFFFF"/>
      </a:lt1>
      <a:dk2>
        <a:srgbClr val="172E62"/>
      </a:dk2>
      <a:lt2>
        <a:srgbClr val="928DF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2022-11-07T08:56:14Z</dcterms:created>
  <dc:creator>Agnė Gaižauskaitė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0751af-2442-49a7-b7b9-9f0bcce858c9_Enabled">
    <vt:lpwstr>true</vt:lpwstr>
  </property>
  <property fmtid="{D5CDD505-2E9C-101B-9397-08002B2CF9AE}" pid="3" name="MSIP_Label_190751af-2442-49a7-b7b9-9f0bcce858c9_SetDate">
    <vt:lpwstr>2022-11-07T12:33:01Z</vt:lpwstr>
  </property>
  <property fmtid="{D5CDD505-2E9C-101B-9397-08002B2CF9AE}" pid="4" name="MSIP_Label_190751af-2442-49a7-b7b9-9f0bcce858c9_Method">
    <vt:lpwstr>Privileged</vt:lpwstr>
  </property>
  <property fmtid="{D5CDD505-2E9C-101B-9397-08002B2CF9AE}" pid="5" name="MSIP_Label_190751af-2442-49a7-b7b9-9f0bcce858c9_Name">
    <vt:lpwstr>Vidaus dokumentai</vt:lpwstr>
  </property>
  <property fmtid="{D5CDD505-2E9C-101B-9397-08002B2CF9AE}" pid="6" name="MSIP_Label_190751af-2442-49a7-b7b9-9f0bcce858c9_SiteId">
    <vt:lpwstr>ea88e983-d65a-47b3-adb4-3e1c6d2110d2</vt:lpwstr>
  </property>
  <property fmtid="{D5CDD505-2E9C-101B-9397-08002B2CF9AE}" pid="7" name="MSIP_Label_190751af-2442-49a7-b7b9-9f0bcce858c9_ActionId">
    <vt:lpwstr>b20fc750-3354-4060-b814-f055c8e57cfd</vt:lpwstr>
  </property>
  <property fmtid="{D5CDD505-2E9C-101B-9397-08002B2CF9AE}" pid="8" name="MSIP_Label_190751af-2442-49a7-b7b9-9f0bcce858c9_ContentBits">
    <vt:lpwstr>0</vt:lpwstr>
  </property>
</Properties>
</file>